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charts/chart57.xml" ContentType="application/vnd.openxmlformats-officedocument.drawingml.chart+xml"/>
  <Override PartName="/ppt/charts/chart68.xml" ContentType="application/vnd.openxmlformats-officedocument.drawingml.chart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charts/chart46.xml" ContentType="application/vnd.openxmlformats-officedocument.drawingml.chart+xml"/>
  <Override PartName="/ppt/charts/chart93.xml" ContentType="application/vnd.openxmlformats-officedocument.drawingml.char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charts/chart35.xml" ContentType="application/vnd.openxmlformats-officedocument.drawingml.chart+xml"/>
  <Override PartName="/ppt/charts/chart82.xml" ContentType="application/vnd.openxmlformats-officedocument.drawingml.chart+xml"/>
  <Override PartName="/ppt/charts/chart119.xml" ContentType="application/vnd.openxmlformats-officedocument.drawingml.chart+xml"/>
  <Override PartName="/ppt/charts/chart166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charts/chart60.xml" ContentType="application/vnd.openxmlformats-officedocument.drawingml.chart+xml"/>
  <Override PartName="/ppt/charts/chart71.xml" ContentType="application/vnd.openxmlformats-officedocument.drawingml.chart+xml"/>
  <Override PartName="/ppt/charts/chart108.xml" ContentType="application/vnd.openxmlformats-officedocument.drawingml.chart+xml"/>
  <Override PartName="/ppt/charts/chart155.xml" ContentType="application/vnd.openxmlformats-officedocument.drawingml.chart+xml"/>
  <Override PartName="/ppt/tableStyles.xml" ContentType="application/vnd.openxmlformats-officedocument.presentationml.tableStyles+xml"/>
  <Override PartName="/ppt/charts/chart133.xml" ContentType="application/vnd.openxmlformats-officedocument.drawingml.chart+xml"/>
  <Override PartName="/ppt/charts/chart144.xml" ContentType="application/vnd.openxmlformats-officedocument.drawingml.chart+xml"/>
  <Override PartName="/ppt/charts/chart122.xml" ContentType="application/vnd.openxmlformats-officedocument.drawingml.chart+xml"/>
  <Override PartName="/ppt/charts/chart3.xml" ContentType="application/vnd.openxmlformats-officedocument.drawingml.chart+xml"/>
  <Override PartName="/ppt/charts/chart111.xml" ContentType="application/vnd.openxmlformats-officedocument.drawingml.chart+xml"/>
  <Override PartName="/ppt/charts/chart98.xml" ContentType="application/vnd.openxmlformats-officedocument.drawingml.chart+xml"/>
  <Override PartName="/ppt/charts/chart100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charts/chart29.xml" ContentType="application/vnd.openxmlformats-officedocument.drawingml.chart+xml"/>
  <Override PartName="/ppt/charts/chart76.xml" ContentType="application/vnd.openxmlformats-officedocument.drawingml.chart+xml"/>
  <Override PartName="/ppt/charts/chart87.xml" ContentType="application/vnd.openxmlformats-officedocument.drawingml.chart+xml"/>
  <Override PartName="/ppt/slides/slide55.xml" ContentType="application/vnd.openxmlformats-officedocument.presentationml.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65.xml" ContentType="application/vnd.openxmlformats-officedocument.drawingml.chart+xml"/>
  <Override PartName="/ppt/charts/chart149.xml" ContentType="application/vnd.openxmlformats-officedocument.drawingml.chart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charts/chart54.xml" ContentType="application/vnd.openxmlformats-officedocument.drawingml.chart+xml"/>
  <Override PartName="/ppt/charts/chart138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32.xml" ContentType="application/vnd.openxmlformats-officedocument.presentationml.slideLayout+xml"/>
  <Override PartName="/ppt/charts/chart32.xml" ContentType="application/vnd.openxmlformats-officedocument.drawingml.chart+xml"/>
  <Override PartName="/ppt/charts/chart43.xml" ContentType="application/vnd.openxmlformats-officedocument.drawingml.chart+xml"/>
  <Override PartName="/ppt/charts/chart90.xml" ContentType="application/vnd.openxmlformats-officedocument.drawingml.chart+xml"/>
  <Override PartName="/ppt/charts/chart127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21.xml" ContentType="application/vnd.openxmlformats-officedocument.drawingml.chart+xml"/>
  <Override PartName="/ppt/charts/chart105.xml" ContentType="application/vnd.openxmlformats-officedocument.drawingml.chart+xml"/>
  <Override PartName="/ppt/charts/chart116.xml" ContentType="application/vnd.openxmlformats-officedocument.drawingml.chart+xml"/>
  <Override PartName="/ppt/charts/chart152.xml" ContentType="application/vnd.openxmlformats-officedocument.drawingml.chart+xml"/>
  <Override PartName="/ppt/charts/chart163.xml" ContentType="application/vnd.openxmlformats-officedocument.drawingml.chart+xml"/>
  <Override PartName="/ppt/slideLayouts/slideLayout10.xml" ContentType="application/vnd.openxmlformats-officedocument.presentationml.slideLayout+xml"/>
  <Override PartName="/ppt/charts/chart10.xml" ContentType="application/vnd.openxmlformats-officedocument.drawingml.chart+xml"/>
  <Override PartName="/ppt/charts/chart141.xml" ContentType="application/vnd.openxmlformats-officedocument.drawingml.chart+xml"/>
  <Override PartName="/ppt/charts/chart130.xml" ContentType="application/vnd.openxmlformats-officedocument.drawingml.chart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theme/theme7.xml" ContentType="application/vnd.openxmlformats-officedocument.theme+xml"/>
  <Override PartName="/ppt/charts/chart59.xml" ContentType="application/vnd.openxmlformats-officedocument.drawingml.chart+xml"/>
  <Override PartName="/ppt/slides/slide38.xml" ContentType="application/vnd.openxmlformats-officedocument.presentationml.slide+xml"/>
  <Override PartName="/ppt/slideLayouts/slideLayout48.xml" ContentType="application/vnd.openxmlformats-officedocument.presentationml.slideLayout+xml"/>
  <Override PartName="/ppt/charts/chart48.xml" ContentType="application/vnd.openxmlformats-officedocument.drawingml.chart+xml"/>
  <Override PartName="/ppt/charts/chart95.xml" ContentType="application/vnd.openxmlformats-officedocument.drawingml.chart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charts/chart37.xml" ContentType="application/vnd.openxmlformats-officedocument.drawingml.chart+xml"/>
  <Override PartName="/ppt/charts/chart84.xml" ContentType="application/vnd.openxmlformats-officedocument.drawingml.chart+xml"/>
  <Override PartName="/ppt/charts/chart16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charts/chart26.xml" ContentType="application/vnd.openxmlformats-officedocument.drawingml.chart+xml"/>
  <Override PartName="/ppt/charts/chart73.xml" ContentType="application/vnd.openxmlformats-officedocument.drawingml.chart+xml"/>
  <Override PartName="/ppt/charts/chart157.xml" ContentType="application/vnd.openxmlformats-officedocument.drawingml.chart+xml"/>
  <Override PartName="/ppt/slides/slide41.xml" ContentType="application/vnd.openxmlformats-officedocument.presentationml.slide+xml"/>
  <Override PartName="/ppt/slideLayouts/slideLayout51.xml" ContentType="application/vnd.openxmlformats-officedocument.presentationml.slideLayout+xml"/>
  <Override PartName="/ppt/charts/chart15.xml" ContentType="application/vnd.openxmlformats-officedocument.drawingml.chart+xml"/>
  <Override PartName="/ppt/charts/chart51.xml" ContentType="application/vnd.openxmlformats-officedocument.drawingml.chart+xml"/>
  <Override PartName="/ppt/charts/chart62.xml" ContentType="application/vnd.openxmlformats-officedocument.drawingml.chart+xml"/>
  <Override PartName="/ppt/charts/chart135.xml" ContentType="application/vnd.openxmlformats-officedocument.drawingml.chart+xml"/>
  <Override PartName="/ppt/charts/chart146.xml" ContentType="application/vnd.openxmlformats-officedocument.drawingml.chart+xml"/>
  <Override PartName="/ppt/slides/slide30.xml" ContentType="application/vnd.openxmlformats-officedocument.presentationml.slide+xml"/>
  <Override PartName="/ppt/slideLayouts/slideLayout40.xml" ContentType="application/vnd.openxmlformats-officedocument.presentationml.slideLayout+xml"/>
  <Override PartName="/ppt/charts/chart40.xml" ContentType="application/vnd.openxmlformats-officedocument.drawingml.chart+xml"/>
  <Override PartName="/ppt/charts/chart124.xml" ContentType="application/vnd.openxmlformats-officedocument.drawingml.chart+xml"/>
  <Override PartName="/ppt/charts/chart113.xml" ContentType="application/vnd.openxmlformats-officedocument.drawingml.chart+xml"/>
  <Override PartName="/ppt/charts/chart160.xml" ContentType="application/vnd.openxmlformats-officedocument.drawingml.chart+xml"/>
  <Override PartName="/ppt/charts/chart5.xml" ContentType="application/vnd.openxmlformats-officedocument.drawingml.chart+xml"/>
  <Override PartName="/ppt/charts/chart102.xml" ContentType="application/vnd.openxmlformats-officedocument.drawingml.chart+xml"/>
  <Override PartName="/ppt/charts/chart120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78.xml" ContentType="application/vnd.openxmlformats-officedocument.drawingml.chart+xml"/>
  <Override PartName="/ppt/charts/chart89.xml" ContentType="application/vnd.openxmlformats-officedocument.drawingml.char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charts/chart67.xml" ContentType="application/vnd.openxmlformats-officedocument.drawingml.chart+xml"/>
  <Override PartName="/ppt/charts/chart96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charts/chart56.xml" ContentType="application/vnd.openxmlformats-officedocument.drawingml.chart+xml"/>
  <Override PartName="/ppt/charts/chart74.xml" ContentType="application/vnd.openxmlformats-officedocument.drawingml.chart+xml"/>
  <Override PartName="/ppt/charts/chart85.xml" ContentType="application/vnd.openxmlformats-officedocument.drawingml.chart+xml"/>
  <Override PartName="/ppt/charts/chart158.xml" ContentType="application/vnd.openxmlformats-officedocument.drawingml.chart+xml"/>
  <Override PartName="/ppt/charts/chart169.xml" ContentType="application/vnd.openxmlformats-officedocument.drawingml.char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charts/chart45.xml" ContentType="application/vnd.openxmlformats-officedocument.drawingml.chart+xml"/>
  <Override PartName="/ppt/charts/chart63.xml" ContentType="application/vnd.openxmlformats-officedocument.drawingml.chart+xml"/>
  <Override PartName="/ppt/charts/chart81.xml" ContentType="application/vnd.openxmlformats-officedocument.drawingml.chart+xml"/>
  <Override PartName="/ppt/charts/chart92.xml" ContentType="application/vnd.openxmlformats-officedocument.drawingml.chart+xml"/>
  <Override PartName="/ppt/charts/chart129.xml" ContentType="application/vnd.openxmlformats-officedocument.drawingml.chart+xml"/>
  <Override PartName="/ppt/charts/chart147.xml" ContentType="application/vnd.openxmlformats-officedocument.drawingml.char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charts/chart23.xml" ContentType="application/vnd.openxmlformats-officedocument.drawingml.chart+xml"/>
  <Override PartName="/ppt/charts/chart52.xml" ContentType="application/vnd.openxmlformats-officedocument.drawingml.chart+xml"/>
  <Override PartName="/ppt/charts/chart70.xml" ContentType="application/vnd.openxmlformats-officedocument.drawingml.chart+xml"/>
  <Override PartName="/ppt/charts/chart107.xml" ContentType="application/vnd.openxmlformats-officedocument.drawingml.chart+xml"/>
  <Override PartName="/ppt/charts/chart118.xml" ContentType="application/vnd.openxmlformats-officedocument.drawingml.chart+xml"/>
  <Override PartName="/ppt/charts/chart136.xml" ContentType="application/vnd.openxmlformats-officedocument.drawingml.chart+xml"/>
  <Override PartName="/ppt/charts/chart154.xml" ContentType="application/vnd.openxmlformats-officedocument.drawingml.chart+xml"/>
  <Override PartName="/ppt/charts/chart165.xml" ContentType="application/vnd.openxmlformats-officedocument.drawingml.char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charts/chart12.xml" ContentType="application/vnd.openxmlformats-officedocument.drawingml.chart+xml"/>
  <Override PartName="/ppt/charts/chart30.xml" ContentType="application/vnd.openxmlformats-officedocument.drawingml.chart+xml"/>
  <Override PartName="/ppt/charts/chart41.xml" ContentType="application/vnd.openxmlformats-officedocument.drawingml.chart+xml"/>
  <Override PartName="/ppt/charts/chart125.xml" ContentType="application/vnd.openxmlformats-officedocument.drawingml.chart+xml"/>
  <Override PartName="/ppt/charts/chart143.xml" ContentType="application/vnd.openxmlformats-officedocument.drawingml.chart+xml"/>
  <Override PartName="/ppt/charts/chart6.xml" ContentType="application/vnd.openxmlformats-officedocument.drawingml.chart+xml"/>
  <Override PartName="/ppt/charts/chart103.xml" ContentType="application/vnd.openxmlformats-officedocument.drawingml.chart+xml"/>
  <Override PartName="/ppt/charts/chart114.xml" ContentType="application/vnd.openxmlformats-officedocument.drawingml.chart+xml"/>
  <Override PartName="/ppt/charts/chart132.xml" ContentType="application/vnd.openxmlformats-officedocument.drawingml.chart+xml"/>
  <Override PartName="/ppt/charts/chart150.xml" ContentType="application/vnd.openxmlformats-officedocument.drawingml.chart+xml"/>
  <Override PartName="/ppt/charts/chart161.xml" ContentType="application/vnd.openxmlformats-officedocument.drawingml.chart+xml"/>
  <Override PartName="/ppt/charts/chart110.xml" ContentType="application/vnd.openxmlformats-officedocument.drawingml.chart+xml"/>
  <Override PartName="/ppt/charts/chart121.xml" ContentType="application/vnd.openxmlformats-officedocument.drawingml.char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charts/chart79.xml" ContentType="application/vnd.openxmlformats-officedocument.drawingml.chart+xml"/>
  <Override PartName="/ppt/charts/chart97.xml" ContentType="application/vnd.openxmlformats-officedocument.drawingml.char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charts/chart39.xml" ContentType="application/vnd.openxmlformats-officedocument.drawingml.chart+xml"/>
  <Override PartName="/ppt/charts/chart86.xml" ContentType="application/vnd.openxmlformats-officedocument.drawingml.char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charts/chart28.xml" ContentType="application/vnd.openxmlformats-officedocument.drawingml.chart+xml"/>
  <Override PartName="/ppt/charts/chart75.xml" ContentType="application/vnd.openxmlformats-officedocument.drawingml.chart+xml"/>
  <Override PartName="/ppt/charts/chart159.xml" ContentType="application/vnd.openxmlformats-officedocument.drawingml.chart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charts/chart17.xml" ContentType="application/vnd.openxmlformats-officedocument.drawingml.chart+xml"/>
  <Override PartName="/ppt/charts/chart53.xml" ContentType="application/vnd.openxmlformats-officedocument.drawingml.chart+xml"/>
  <Override PartName="/ppt/charts/chart64.xml" ContentType="application/vnd.openxmlformats-officedocument.drawingml.chart+xml"/>
  <Override PartName="/ppt/charts/chart148.xml" ContentType="application/vnd.openxmlformats-officedocument.drawingml.char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charts/chart42.xml" ContentType="application/vnd.openxmlformats-officedocument.drawingml.chart+xml"/>
  <Override PartName="/ppt/charts/chart126.xml" ContentType="application/vnd.openxmlformats-officedocument.drawingml.chart+xml"/>
  <Override PartName="/ppt/charts/chart137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31.xml" ContentType="application/vnd.openxmlformats-officedocument.drawingml.chart+xml"/>
  <Override PartName="/ppt/charts/chart115.xml" ContentType="application/vnd.openxmlformats-officedocument.drawingml.chart+xml"/>
  <Override PartName="/ppt/charts/chart16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104.xml" ContentType="application/vnd.openxmlformats-officedocument.drawingml.chart+xml"/>
  <Override PartName="/ppt/charts/chart151.xml" ContentType="application/vnd.openxmlformats-officedocument.drawingml.chart+xml"/>
  <Override PartName="/ppt/charts/chart140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charts/chart69.xml" ContentType="application/vnd.openxmlformats-officedocument.drawingml.chart+xml"/>
  <Override PartName="/ppt/slides/slide48.xml" ContentType="application/vnd.openxmlformats-officedocument.presentationml.slide+xml"/>
  <Override PartName="/ppt/slideLayouts/slideLayout58.xml" ContentType="application/vnd.openxmlformats-officedocument.presentationml.slideLayout+xml"/>
  <Override PartName="/ppt/charts/chart58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charts/chart36.xml" ContentType="application/vnd.openxmlformats-officedocument.drawingml.chart+xml"/>
  <Override PartName="/ppt/charts/chart47.xml" ContentType="application/vnd.openxmlformats-officedocument.drawingml.chart+xml"/>
  <Override PartName="/ppt/charts/chart83.xml" ContentType="application/vnd.openxmlformats-officedocument.drawingml.chart+xml"/>
  <Override PartName="/ppt/charts/chart94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charts/chart25.xml" ContentType="application/vnd.openxmlformats-officedocument.drawingml.chart+xml"/>
  <Override PartName="/ppt/charts/chart72.xml" ContentType="application/vnd.openxmlformats-officedocument.drawingml.chart+xml"/>
  <Override PartName="/ppt/charts/chart109.xml" ContentType="application/vnd.openxmlformats-officedocument.drawingml.chart+xml"/>
  <Override PartName="/ppt/charts/chart156.xml" ContentType="application/vnd.openxmlformats-officedocument.drawingml.chart+xml"/>
  <Override PartName="/ppt/charts/chart167.xml" ContentType="application/vnd.openxmlformats-officedocument.drawingml.chart+xml"/>
  <Override PartName="/ppt/slides/slide51.xml" ContentType="application/vnd.openxmlformats-officedocument.presentationml.slide+xml"/>
  <Override PartName="/ppt/slideLayouts/slideLayout14.xml" ContentType="application/vnd.openxmlformats-officedocument.presentationml.slideLayout+xml"/>
  <Override PartName="/ppt/charts/chart14.xml" ContentType="application/vnd.openxmlformats-officedocument.drawingml.chart+xml"/>
  <Override PartName="/ppt/charts/chart61.xml" ContentType="application/vnd.openxmlformats-officedocument.drawingml.chart+xml"/>
  <Override PartName="/ppt/charts/chart145.xml" ContentType="application/vnd.openxmlformats-officedocument.drawingml.chart+xml"/>
  <Override PartName="/ppt/slides/slide40.xml" ContentType="application/vnd.openxmlformats-officedocument.presentationml.slide+xml"/>
  <Override PartName="/ppt/slideLayouts/slideLayout50.xml" ContentType="application/vnd.openxmlformats-officedocument.presentationml.slideLayout+xml"/>
  <Override PartName="/ppt/charts/chart50.xml" ContentType="application/vnd.openxmlformats-officedocument.drawingml.chart+xml"/>
  <Override PartName="/ppt/charts/chart134.xml" ContentType="application/vnd.openxmlformats-officedocument.drawingml.chart+xml"/>
  <Override PartName="/ppt/charts/chart112.xml" ContentType="application/vnd.openxmlformats-officedocument.drawingml.chart+xml"/>
  <Override PartName="/ppt/charts/chart123.xml" ContentType="application/vnd.openxmlformats-officedocument.drawingml.chart+xml"/>
  <Override PartName="/ppt/charts/chart170.xml" ContentType="application/vnd.openxmlformats-officedocument.drawingml.chart+xml"/>
  <Override PartName="/ppt/charts/chart4.xml" ContentType="application/vnd.openxmlformats-officedocument.drawingml.chart+xml"/>
  <Override PartName="/ppt/charts/chart99.xml" ContentType="application/vnd.openxmlformats-officedocument.drawingml.chart+xml"/>
  <Override PartName="/ppt/charts/chart101.xml" ContentType="application/vnd.openxmlformats-officedocument.drawingml.chart+xml"/>
  <Override PartName="/ppt/handoutMasters/handoutMaster1.xml" ContentType="application/vnd.openxmlformats-officedocument.presentationml.handoutMaster+xml"/>
  <Override PartName="/ppt/charts/chart88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77.xml" ContentType="application/vnd.openxmlformats-officedocument.drawingml.chart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charts/chart19.xml" ContentType="application/vnd.openxmlformats-officedocument.drawingml.chart+xml"/>
  <Override PartName="/ppt/charts/chart55.xml" ContentType="application/vnd.openxmlformats-officedocument.drawingml.chart+xml"/>
  <Override PartName="/ppt/charts/chart66.xml" ContentType="application/vnd.openxmlformats-officedocument.drawingml.chart+xml"/>
  <Override PartName="/ppt/slides/slide34.xml" ContentType="application/vnd.openxmlformats-officedocument.presentationml.slide+xml"/>
  <Override PartName="/ppt/slideLayouts/slideLayout44.xml" ContentType="application/vnd.openxmlformats-officedocument.presentationml.slideLayout+xml"/>
  <Override PartName="/ppt/charts/chart44.xml" ContentType="application/vnd.openxmlformats-officedocument.drawingml.chart+xml"/>
  <Override PartName="/ppt/charts/chart91.xml" ContentType="application/vnd.openxmlformats-officedocument.drawingml.chart+xml"/>
  <Override PartName="/ppt/charts/chart128.xml" ContentType="application/vnd.openxmlformats-officedocument.drawingml.chart+xml"/>
  <Override PartName="/ppt/charts/chart139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charts/chart33.xml" ContentType="application/vnd.openxmlformats-officedocument.drawingml.chart+xml"/>
  <Override PartName="/ppt/charts/chart80.xml" ContentType="application/vnd.openxmlformats-officedocument.drawingml.chart+xml"/>
  <Override PartName="/ppt/charts/chart117.xml" ContentType="application/vnd.openxmlformats-officedocument.drawingml.chart+xml"/>
  <Override PartName="/ppt/charts/chart164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106.xml" ContentType="application/vnd.openxmlformats-officedocument.drawingml.chart+xml"/>
  <Override PartName="/ppt/charts/chart153.xml" ContentType="application/vnd.openxmlformats-officedocument.drawingml.chart+xml"/>
  <Override PartName="/ppt/charts/chart131.xml" ContentType="application/vnd.openxmlformats-officedocument.drawingml.chart+xml"/>
  <Override PartName="/ppt/charts/chart14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45" r:id="rId2"/>
    <p:sldMasterId id="2147483732" r:id="rId3"/>
    <p:sldMasterId id="2147483789" r:id="rId4"/>
    <p:sldMasterId id="2147483802" r:id="rId5"/>
  </p:sldMasterIdLst>
  <p:notesMasterIdLst>
    <p:notesMasterId r:id="rId72"/>
  </p:notesMasterIdLst>
  <p:handoutMasterIdLst>
    <p:handoutMasterId r:id="rId73"/>
  </p:handoutMasterIdLst>
  <p:sldIdLst>
    <p:sldId id="312" r:id="rId6"/>
    <p:sldId id="313" r:id="rId7"/>
    <p:sldId id="314" r:id="rId8"/>
    <p:sldId id="315" r:id="rId9"/>
    <p:sldId id="316" r:id="rId10"/>
    <p:sldId id="317" r:id="rId11"/>
    <p:sldId id="318" r:id="rId12"/>
    <p:sldId id="319" r:id="rId13"/>
    <p:sldId id="320" r:id="rId14"/>
    <p:sldId id="264" r:id="rId15"/>
    <p:sldId id="261" r:id="rId16"/>
    <p:sldId id="259" r:id="rId17"/>
    <p:sldId id="262" r:id="rId18"/>
    <p:sldId id="265" r:id="rId19"/>
    <p:sldId id="267" r:id="rId20"/>
    <p:sldId id="266" r:id="rId21"/>
    <p:sldId id="327" r:id="rId22"/>
    <p:sldId id="328" r:id="rId23"/>
    <p:sldId id="329" r:id="rId24"/>
    <p:sldId id="330" r:id="rId25"/>
    <p:sldId id="293" r:id="rId26"/>
    <p:sldId id="294" r:id="rId27"/>
    <p:sldId id="295" r:id="rId28"/>
    <p:sldId id="268" r:id="rId29"/>
    <p:sldId id="269" r:id="rId30"/>
    <p:sldId id="271" r:id="rId31"/>
    <p:sldId id="270" r:id="rId32"/>
    <p:sldId id="272" r:id="rId33"/>
    <p:sldId id="273" r:id="rId34"/>
    <p:sldId id="274" r:id="rId35"/>
    <p:sldId id="275" r:id="rId36"/>
    <p:sldId id="276" r:id="rId37"/>
    <p:sldId id="277" r:id="rId38"/>
    <p:sldId id="278" r:id="rId39"/>
    <p:sldId id="281" r:id="rId40"/>
    <p:sldId id="280" r:id="rId41"/>
    <p:sldId id="279" r:id="rId42"/>
    <p:sldId id="282" r:id="rId43"/>
    <p:sldId id="283" r:id="rId44"/>
    <p:sldId id="284" r:id="rId45"/>
    <p:sldId id="285" r:id="rId46"/>
    <p:sldId id="286" r:id="rId47"/>
    <p:sldId id="287" r:id="rId48"/>
    <p:sldId id="288" r:id="rId49"/>
    <p:sldId id="296" r:id="rId50"/>
    <p:sldId id="297" r:id="rId51"/>
    <p:sldId id="298" r:id="rId52"/>
    <p:sldId id="299" r:id="rId53"/>
    <p:sldId id="300" r:id="rId54"/>
    <p:sldId id="301" r:id="rId55"/>
    <p:sldId id="302" r:id="rId56"/>
    <p:sldId id="310" r:id="rId57"/>
    <p:sldId id="303" r:id="rId58"/>
    <p:sldId id="304" r:id="rId59"/>
    <p:sldId id="305" r:id="rId60"/>
    <p:sldId id="309" r:id="rId61"/>
    <p:sldId id="306" r:id="rId62"/>
    <p:sldId id="307" r:id="rId63"/>
    <p:sldId id="308" r:id="rId64"/>
    <p:sldId id="331" r:id="rId65"/>
    <p:sldId id="332" r:id="rId66"/>
    <p:sldId id="321" r:id="rId67"/>
    <p:sldId id="322" r:id="rId68"/>
    <p:sldId id="323" r:id="rId69"/>
    <p:sldId id="324" r:id="rId70"/>
    <p:sldId id="326" r:id="rId7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4660"/>
  </p:normalViewPr>
  <p:slideViewPr>
    <p:cSldViewPr>
      <p:cViewPr varScale="1">
        <p:scale>
          <a:sx n="68" d="100"/>
          <a:sy n="6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slide" Target="slides/slide58.xml"/><Relationship Id="rId68" Type="http://schemas.openxmlformats.org/officeDocument/2006/relationships/slide" Target="slides/slide63.xml"/><Relationship Id="rId76" Type="http://schemas.openxmlformats.org/officeDocument/2006/relationships/theme" Target="theme/theme1.xml"/><Relationship Id="rId7" Type="http://schemas.openxmlformats.org/officeDocument/2006/relationships/slide" Target="slides/slide2.xml"/><Relationship Id="rId71" Type="http://schemas.openxmlformats.org/officeDocument/2006/relationships/slide" Target="slides/slide6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slide" Target="slides/slide61.xml"/><Relationship Id="rId7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slide" Target="slides/slide60.xml"/><Relationship Id="rId73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slide" Target="slides/slide59.xml"/><Relationship Id="rId69" Type="http://schemas.openxmlformats.org/officeDocument/2006/relationships/slide" Target="slides/slide64.xml"/><Relationship Id="rId77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slide" Target="slides/slide62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slide" Target="slides/slide57.xml"/><Relationship Id="rId70" Type="http://schemas.openxmlformats.org/officeDocument/2006/relationships/slide" Target="slides/slide65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0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0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0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0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0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0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0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0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0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0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1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1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1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1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1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1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1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1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2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2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2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2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2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2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2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2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2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2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3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3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3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3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3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3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3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3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3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3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4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4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4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4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4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4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4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4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4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4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5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5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5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5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5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5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5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5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5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5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6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6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6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6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6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6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6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6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6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6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7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5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5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5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5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6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6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6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6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6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6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6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6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6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6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7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7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7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7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7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7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7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7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7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7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8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8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8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8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8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8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8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8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8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8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90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9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9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93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94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95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96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97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98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_rels/chart99.xml.rels><?xml version="1.0" encoding="UTF-8" standalone="yes"?>
<Relationships xmlns="http://schemas.openxmlformats.org/package/2006/relationships"><Relationship Id="rId1" Type="http://schemas.openxmlformats.org/officeDocument/2006/relationships/oleObject" Target="file:///H:\TEMPUS-RETHINK\SURVEYS\surveys-prueb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'GERMANY-DELFT'!$B$65</c:f>
              <c:strCache>
                <c:ptCount val="1"/>
                <c:pt idx="0">
                  <c:v>NO / RARELY</c:v>
                </c:pt>
              </c:strCache>
            </c:strRef>
          </c:tx>
          <c:cat>
            <c:strRef>
              <c:f>'GERMANY-DELFT'!$A$66:$A$73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'GERMANY-DELFT'!$B$66:$B$73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'GERMANY-DELFT'!$C$65</c:f>
              <c:strCache>
                <c:ptCount val="1"/>
                <c:pt idx="0">
                  <c:v>CAN BE IMPROVED</c:v>
                </c:pt>
              </c:strCache>
            </c:strRef>
          </c:tx>
          <c:cat>
            <c:strRef>
              <c:f>'GERMANY-DELFT'!$A$66:$A$73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'GERMANY-DELFT'!$C$66:$C$73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'GERMANY-DELFT'!$D$65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'GERMANY-DELFT'!$A$66:$A$73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'GERMANY-DELFT'!$D$66:$D$73</c:f>
              <c:numCache>
                <c:formatCode>General</c:formatCode>
                <c:ptCount val="8"/>
                <c:pt idx="4">
                  <c:v>3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'GERMANY-DELFT'!$E$65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'GERMANY-DELFT'!$A$66:$A$73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'GERMANY-DELFT'!$E$66:$E$73</c:f>
              <c:numCache>
                <c:formatCode>General</c:formatCode>
                <c:ptCount val="8"/>
                <c:pt idx="0">
                  <c:v>10</c:v>
                </c:pt>
                <c:pt idx="1">
                  <c:v>4</c:v>
                </c:pt>
                <c:pt idx="2">
                  <c:v>16</c:v>
                </c:pt>
                <c:pt idx="3">
                  <c:v>8</c:v>
                </c:pt>
                <c:pt idx="4">
                  <c:v>15</c:v>
                </c:pt>
                <c:pt idx="5">
                  <c:v>26</c:v>
                </c:pt>
                <c:pt idx="6">
                  <c:v>10</c:v>
                </c:pt>
                <c:pt idx="7">
                  <c:v>6</c:v>
                </c:pt>
              </c:numCache>
            </c:numRef>
          </c:val>
        </c:ser>
        <c:shape val="box"/>
        <c:axId val="127940864"/>
        <c:axId val="128389888"/>
        <c:axId val="0"/>
      </c:bar3DChart>
      <c:catAx>
        <c:axId val="127940864"/>
        <c:scaling>
          <c:orientation val="minMax"/>
        </c:scaling>
        <c:axPos val="b"/>
        <c:tickLblPos val="nextTo"/>
        <c:crossAx val="128389888"/>
        <c:crosses val="autoZero"/>
        <c:auto val="1"/>
        <c:lblAlgn val="ctr"/>
        <c:lblOffset val="100"/>
      </c:catAx>
      <c:valAx>
        <c:axId val="128389888"/>
        <c:scaling>
          <c:orientation val="minMax"/>
        </c:scaling>
        <c:axPos val="l"/>
        <c:majorGridlines/>
        <c:numFmt formatCode="0%" sourceLinked="1"/>
        <c:tickLblPos val="nextTo"/>
        <c:crossAx val="127940864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'ARMENIA-NPU'!$A$23:$D$23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'ARMENIA-NPU'!$A$24:$D$24</c:f>
              <c:numCache>
                <c:formatCode>General</c:formatCode>
                <c:ptCount val="4"/>
                <c:pt idx="0">
                  <c:v>1</c:v>
                </c:pt>
                <c:pt idx="1">
                  <c:v>6</c:v>
                </c:pt>
                <c:pt idx="3">
                  <c:v>9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'MOLDOVA-BSU'!$A$1:$D$1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'MOLDOVA-BSU'!$A$2:$D$2</c:f>
              <c:numCache>
                <c:formatCode>General</c:formatCode>
                <c:ptCount val="4"/>
                <c:pt idx="1">
                  <c:v>21</c:v>
                </c:pt>
                <c:pt idx="2">
                  <c:v>36</c:v>
                </c:pt>
                <c:pt idx="3">
                  <c:v>42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MOLDOVA!$A$2:$D$2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MOLDOVA!$A$3:$D$3</c:f>
              <c:numCache>
                <c:formatCode>General</c:formatCode>
                <c:ptCount val="4"/>
                <c:pt idx="0">
                  <c:v>0</c:v>
                </c:pt>
                <c:pt idx="1">
                  <c:v>21</c:v>
                </c:pt>
                <c:pt idx="2">
                  <c:v>53</c:v>
                </c:pt>
                <c:pt idx="3">
                  <c:v>124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MOLDOVA!$B$16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MOLDOVA!$A$17:$A$18</c:f>
              <c:strCache>
                <c:ptCount val="2"/>
                <c:pt idx="0">
                  <c:v>ARBSU</c:v>
                </c:pt>
                <c:pt idx="1">
                  <c:v>TUM</c:v>
                </c:pt>
              </c:strCache>
            </c:strRef>
          </c:cat>
          <c:val>
            <c:numRef>
              <c:f>MOLDOVA!$B$17:$B$18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MOLDOVA!$C$16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MOLDOVA!$A$17:$A$18</c:f>
              <c:strCache>
                <c:ptCount val="2"/>
                <c:pt idx="0">
                  <c:v>ARBSU</c:v>
                </c:pt>
                <c:pt idx="1">
                  <c:v>TUM</c:v>
                </c:pt>
              </c:strCache>
            </c:strRef>
          </c:cat>
          <c:val>
            <c:numRef>
              <c:f>MOLDOVA!$C$17:$C$18</c:f>
              <c:numCache>
                <c:formatCode>General</c:formatCode>
                <c:ptCount val="2"/>
                <c:pt idx="1">
                  <c:v>21</c:v>
                </c:pt>
              </c:numCache>
            </c:numRef>
          </c:val>
        </c:ser>
        <c:ser>
          <c:idx val="2"/>
          <c:order val="2"/>
          <c:tx>
            <c:strRef>
              <c:f>MOLDOVA!$D$16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MOLDOVA!$A$17:$A$18</c:f>
              <c:strCache>
                <c:ptCount val="2"/>
                <c:pt idx="0">
                  <c:v>ARBSU</c:v>
                </c:pt>
                <c:pt idx="1">
                  <c:v>TUM</c:v>
                </c:pt>
              </c:strCache>
            </c:strRef>
          </c:cat>
          <c:val>
            <c:numRef>
              <c:f>MOLDOVA!$D$17:$D$18</c:f>
              <c:numCache>
                <c:formatCode>General</c:formatCode>
                <c:ptCount val="2"/>
                <c:pt idx="0">
                  <c:v>17</c:v>
                </c:pt>
                <c:pt idx="1">
                  <c:v>36</c:v>
                </c:pt>
              </c:numCache>
            </c:numRef>
          </c:val>
        </c:ser>
        <c:ser>
          <c:idx val="3"/>
          <c:order val="3"/>
          <c:tx>
            <c:strRef>
              <c:f>MOLDOVA!$E$16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MOLDOVA!$A$17:$A$18</c:f>
              <c:strCache>
                <c:ptCount val="2"/>
                <c:pt idx="0">
                  <c:v>ARBSU</c:v>
                </c:pt>
                <c:pt idx="1">
                  <c:v>TUM</c:v>
                </c:pt>
              </c:strCache>
            </c:strRef>
          </c:cat>
          <c:val>
            <c:numRef>
              <c:f>MOLDOVA!$E$17:$E$18</c:f>
              <c:numCache>
                <c:formatCode>General</c:formatCode>
                <c:ptCount val="2"/>
                <c:pt idx="0">
                  <c:v>82</c:v>
                </c:pt>
                <c:pt idx="1">
                  <c:v>42</c:v>
                </c:pt>
              </c:numCache>
            </c:numRef>
          </c:val>
        </c:ser>
        <c:shape val="box"/>
        <c:axId val="140197888"/>
        <c:axId val="140199424"/>
        <c:axId val="0"/>
      </c:bar3DChart>
      <c:catAx>
        <c:axId val="140197888"/>
        <c:scaling>
          <c:orientation val="minMax"/>
        </c:scaling>
        <c:axPos val="b"/>
        <c:tickLblPos val="nextTo"/>
        <c:crossAx val="140199424"/>
        <c:crosses val="autoZero"/>
        <c:auto val="1"/>
        <c:lblAlgn val="ctr"/>
        <c:lblOffset val="100"/>
      </c:catAx>
      <c:valAx>
        <c:axId val="140199424"/>
        <c:scaling>
          <c:orientation val="minMax"/>
        </c:scaling>
        <c:axPos val="l"/>
        <c:majorGridlines/>
        <c:numFmt formatCode="0%" sourceLinked="1"/>
        <c:tickLblPos val="nextTo"/>
        <c:crossAx val="140197888"/>
        <c:crosses val="autoZero"/>
        <c:crossBetween val="between"/>
      </c:valAx>
    </c:plotArea>
    <c:plotVisOnly val="1"/>
  </c:chart>
  <c:externalData r:id="rId1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'MOLDOVA-BSU'!$B$65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'MOLDOVA-BSU'!$A$66:$A$73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'MOLDOVA-BSU'!$B$66:$B$73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'MOLDOVA-BSU'!$C$65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'MOLDOVA-BSU'!$A$66:$A$73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'MOLDOVA-BSU'!$C$66:$C$73</c:f>
              <c:numCache>
                <c:formatCode>General</c:formatCode>
                <c:ptCount val="8"/>
                <c:pt idx="4">
                  <c:v>2</c:v>
                </c:pt>
                <c:pt idx="5">
                  <c:v>11</c:v>
                </c:pt>
                <c:pt idx="6">
                  <c:v>8</c:v>
                </c:pt>
              </c:numCache>
            </c:numRef>
          </c:val>
        </c:ser>
        <c:ser>
          <c:idx val="2"/>
          <c:order val="2"/>
          <c:tx>
            <c:strRef>
              <c:f>'MOLDOVA-BSU'!$D$65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'MOLDOVA-BSU'!$A$66:$A$73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'MOLDOVA-BSU'!$D$66:$D$73</c:f>
              <c:numCache>
                <c:formatCode>General</c:formatCode>
                <c:ptCount val="8"/>
                <c:pt idx="0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7</c:v>
                </c:pt>
                <c:pt idx="5">
                  <c:v>11</c:v>
                </c:pt>
                <c:pt idx="6">
                  <c:v>2</c:v>
                </c:pt>
                <c:pt idx="7">
                  <c:v>6</c:v>
                </c:pt>
              </c:numCache>
            </c:numRef>
          </c:val>
        </c:ser>
        <c:ser>
          <c:idx val="3"/>
          <c:order val="3"/>
          <c:tx>
            <c:strRef>
              <c:f>'MOLDOVA-BSU'!$E$65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'MOLDOVA-BSU'!$A$66:$A$73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'MOLDOVA-BSU'!$E$66:$E$73</c:f>
              <c:numCache>
                <c:formatCode>General</c:formatCode>
                <c:ptCount val="8"/>
                <c:pt idx="0">
                  <c:v>8</c:v>
                </c:pt>
                <c:pt idx="1">
                  <c:v>4</c:v>
                </c:pt>
                <c:pt idx="2">
                  <c:v>14</c:v>
                </c:pt>
                <c:pt idx="3">
                  <c:v>2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</c:ser>
        <c:shape val="box"/>
        <c:axId val="140239232"/>
        <c:axId val="140240768"/>
        <c:axId val="0"/>
      </c:bar3DChart>
      <c:catAx>
        <c:axId val="140239232"/>
        <c:scaling>
          <c:orientation val="minMax"/>
        </c:scaling>
        <c:axPos val="b"/>
        <c:tickLblPos val="nextTo"/>
        <c:crossAx val="140240768"/>
        <c:crosses val="autoZero"/>
        <c:auto val="1"/>
        <c:lblAlgn val="ctr"/>
        <c:lblOffset val="100"/>
      </c:catAx>
      <c:valAx>
        <c:axId val="140240768"/>
        <c:scaling>
          <c:orientation val="minMax"/>
        </c:scaling>
        <c:axPos val="l"/>
        <c:majorGridlines/>
        <c:numFmt formatCode="0%" sourceLinked="1"/>
        <c:tickLblPos val="nextTo"/>
        <c:crossAx val="140239232"/>
        <c:crosses val="autoZero"/>
        <c:crossBetween val="between"/>
      </c:valAx>
    </c:plotArea>
    <c:plotVisOnly val="1"/>
  </c:chart>
  <c:externalData r:id="rId1"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'MOLDOVA-BSU'!$A$16:$D$16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'MOLDOVA-BSU'!$A$17:$D$17</c:f>
              <c:numCache>
                <c:formatCode>General</c:formatCode>
                <c:ptCount val="4"/>
                <c:pt idx="2">
                  <c:v>2</c:v>
                </c:pt>
                <c:pt idx="3">
                  <c:v>8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'MOLDOVA-BSU'!$A$21:$D$21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'MOLDOVA-BSU'!$A$22:$D$22</c:f>
              <c:numCache>
                <c:formatCode>General</c:formatCode>
                <c:ptCount val="4"/>
                <c:pt idx="3">
                  <c:v>4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'MOLDOVA-BSU'!$A$26:$D$26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'MOLDOVA-BSU'!$A$27:$D$27</c:f>
              <c:numCache>
                <c:formatCode>General</c:formatCode>
                <c:ptCount val="4"/>
                <c:pt idx="2">
                  <c:v>2</c:v>
                </c:pt>
                <c:pt idx="3">
                  <c:v>14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'MOLDOVA-BSU'!$A$31:$D$31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'MOLDOVA-BSU'!$A$32:$D$32</c:f>
              <c:numCache>
                <c:formatCode>General</c:formatCode>
                <c:ptCount val="4"/>
                <c:pt idx="2">
                  <c:v>6</c:v>
                </c:pt>
                <c:pt idx="3">
                  <c:v>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'MOLDOVA-BSU'!$A$36:$D$36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'MOLDOVA-BSU'!$A$37:$D$37</c:f>
              <c:numCache>
                <c:formatCode>General</c:formatCode>
                <c:ptCount val="4"/>
                <c:pt idx="1">
                  <c:v>2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'MOLDOVA-BSU'!$A$41:$D$41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'MOLDOVA-BSU'!$A$42:$D$42</c:f>
              <c:numCache>
                <c:formatCode>General</c:formatCode>
                <c:ptCount val="4"/>
                <c:pt idx="1">
                  <c:v>11</c:v>
                </c:pt>
                <c:pt idx="2">
                  <c:v>11</c:v>
                </c:pt>
                <c:pt idx="3">
                  <c:v>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'ARMENIA-NPU'!$A$27:$D$27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'ARMENIA-NPU'!$A$28:$D$28</c:f>
              <c:numCache>
                <c:formatCode>General</c:formatCode>
                <c:ptCount val="4"/>
                <c:pt idx="1">
                  <c:v>6</c:v>
                </c:pt>
                <c:pt idx="3">
                  <c:v>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howPercent val="1"/>
            <c:showLeaderLines val="1"/>
          </c:dLbls>
          <c:cat>
            <c:strRef>
              <c:f>'MOLDOVA-BSU'!$A$46:$D$46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'MOLDOVA-BSU'!$A$47:$D$47</c:f>
              <c:numCache>
                <c:formatCode>General</c:formatCode>
                <c:ptCount val="4"/>
                <c:pt idx="1">
                  <c:v>8</c:v>
                </c:pt>
                <c:pt idx="2">
                  <c:v>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howPercent val="1"/>
            <c:showLeaderLines val="1"/>
          </c:dLbls>
          <c:cat>
            <c:strRef>
              <c:f>'MOLDOVA-BSU'!$A$51:$D$51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'MOLDOVA-BSU'!$A$52:$D$52</c:f>
              <c:numCache>
                <c:formatCode>General</c:formatCode>
                <c:ptCount val="4"/>
                <c:pt idx="2">
                  <c:v>6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strRef>
              <c:f>'MOLDOVA-BSU'!$B$79:$B$86</c:f>
              <c:strCache>
                <c:ptCount val="8"/>
                <c:pt idx="0">
                  <c:v>PUBLICITY </c:v>
                </c:pt>
                <c:pt idx="1">
                  <c:v>LEVEL OF ACHIEVEMENT OF DEGREE’S OBJECTIVES </c:v>
                </c:pt>
                <c:pt idx="2">
                  <c:v>ADMINISTRATIVE SERVICES, EQUIPMENT &amp; MATERIALS </c:v>
                </c:pt>
                <c:pt idx="3">
                  <c:v>ACADEMIC STAFF </c:v>
                </c:pt>
                <c:pt idx="4">
                  <c:v>ORIENTATION &amp; ADVICE TO STUDENTS </c:v>
                </c:pt>
                <c:pt idx="5">
                  <c:v>IMPLEMENTATION OF THE STUDY PLAN </c:v>
                </c:pt>
                <c:pt idx="6">
                  <c:v>ADMISSION POLICY </c:v>
                </c:pt>
                <c:pt idx="7">
                  <c:v>GENERAL ASSUMPTIONS </c:v>
                </c:pt>
              </c:strCache>
            </c:strRef>
          </c:cat>
          <c:val>
            <c:numRef>
              <c:f>'MOLDOVA-BSU'!$C$79:$C$86</c:f>
              <c:numCache>
                <c:formatCode>General</c:formatCode>
                <c:ptCount val="8"/>
                <c:pt idx="0">
                  <c:v>3</c:v>
                </c:pt>
                <c:pt idx="1">
                  <c:v>2.2000000000000002</c:v>
                </c:pt>
                <c:pt idx="2">
                  <c:v>2.7777777777777883</c:v>
                </c:pt>
                <c:pt idx="3">
                  <c:v>3.3888888888888835</c:v>
                </c:pt>
                <c:pt idx="4">
                  <c:v>3.25</c:v>
                </c:pt>
                <c:pt idx="5">
                  <c:v>3.8749999999999987</c:v>
                </c:pt>
                <c:pt idx="6">
                  <c:v>4</c:v>
                </c:pt>
                <c:pt idx="7">
                  <c:v>3.8</c:v>
                </c:pt>
              </c:numCache>
            </c:numRef>
          </c:val>
        </c:ser>
        <c:axId val="140339840"/>
        <c:axId val="140353920"/>
      </c:barChart>
      <c:catAx>
        <c:axId val="140339840"/>
        <c:scaling>
          <c:orientation val="minMax"/>
        </c:scaling>
        <c:axPos val="l"/>
        <c:tickLblPos val="nextTo"/>
        <c:crossAx val="140353920"/>
        <c:crosses val="autoZero"/>
        <c:auto val="1"/>
        <c:lblAlgn val="ctr"/>
        <c:lblOffset val="100"/>
      </c:catAx>
      <c:valAx>
        <c:axId val="140353920"/>
        <c:scaling>
          <c:orientation val="minMax"/>
        </c:scaling>
        <c:delete val="1"/>
        <c:axPos val="b"/>
        <c:numFmt formatCode="General" sourceLinked="1"/>
        <c:tickLblPos val="none"/>
        <c:crossAx val="140339840"/>
        <c:crosses val="autoZero"/>
        <c:crossBetween val="between"/>
      </c:valAx>
    </c:plotArea>
    <c:plotVisOnly val="1"/>
  </c:chart>
  <c:externalData r:id="rId1"/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'MOLDOVA-TUM'!$B$65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'MOLDOVA-TUM'!$A$66:$A$73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'MOLDOVA-TUM'!$B$66:$B$73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'MOLDOVA-TUM'!$C$65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'MOLDOVA-TUM'!$A$66:$A$73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'MOLDOVA-TUM'!$C$66:$C$73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'MOLDOVA-TUM'!$D$65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'MOLDOVA-TUM'!$A$66:$A$73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'MOLDOVA-TUM'!$D$66:$D$73</c:f>
              <c:numCache>
                <c:formatCode>General</c:formatCode>
                <c:ptCount val="8"/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8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ser>
          <c:idx val="3"/>
          <c:order val="3"/>
          <c:tx>
            <c:strRef>
              <c:f>'MOLDOVA-TUM'!$E$65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'MOLDOVA-TUM'!$A$66:$A$73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'MOLDOVA-TUM'!$E$66:$E$73</c:f>
              <c:numCache>
                <c:formatCode>General</c:formatCode>
                <c:ptCount val="8"/>
                <c:pt idx="0">
                  <c:v>10</c:v>
                </c:pt>
                <c:pt idx="1">
                  <c:v>4</c:v>
                </c:pt>
                <c:pt idx="2">
                  <c:v>15</c:v>
                </c:pt>
                <c:pt idx="3">
                  <c:v>7</c:v>
                </c:pt>
                <c:pt idx="4">
                  <c:v>15</c:v>
                </c:pt>
                <c:pt idx="5">
                  <c:v>19</c:v>
                </c:pt>
                <c:pt idx="6">
                  <c:v>7</c:v>
                </c:pt>
                <c:pt idx="7">
                  <c:v>5</c:v>
                </c:pt>
              </c:numCache>
            </c:numRef>
          </c:val>
        </c:ser>
        <c:shape val="box"/>
        <c:axId val="109845120"/>
        <c:axId val="109851008"/>
        <c:axId val="0"/>
      </c:bar3DChart>
      <c:catAx>
        <c:axId val="109845120"/>
        <c:scaling>
          <c:orientation val="minMax"/>
        </c:scaling>
        <c:axPos val="b"/>
        <c:tickLblPos val="nextTo"/>
        <c:crossAx val="109851008"/>
        <c:crosses val="autoZero"/>
        <c:auto val="1"/>
        <c:lblAlgn val="ctr"/>
        <c:lblOffset val="100"/>
      </c:catAx>
      <c:valAx>
        <c:axId val="109851008"/>
        <c:scaling>
          <c:orientation val="minMax"/>
        </c:scaling>
        <c:axPos val="l"/>
        <c:majorGridlines/>
        <c:numFmt formatCode="0%" sourceLinked="1"/>
        <c:tickLblPos val="nextTo"/>
        <c:crossAx val="109845120"/>
        <c:crosses val="autoZero"/>
        <c:crossBetween val="between"/>
      </c:valAx>
    </c:plotArea>
    <c:plotVisOnly val="1"/>
  </c:chart>
  <c:externalData r:id="rId1"/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'MOLDOVA-TUM'!$A$16:$D$16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'MOLDOVA-TUM'!$A$17:$D$17</c:f>
              <c:numCache>
                <c:formatCode>General</c:formatCode>
                <c:ptCount val="4"/>
                <c:pt idx="3">
                  <c:v>10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'MOLDOVA-TUM'!$A$16:$D$16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'MOLDOVA-TUM'!$A$17:$D$17</c:f>
              <c:numCache>
                <c:formatCode>General</c:formatCode>
                <c:ptCount val="4"/>
                <c:pt idx="3">
                  <c:v>10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'MOLDOVA-TUM'!$A$26:$D$26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'MOLDOVA-TUM'!$A$27:$D$27</c:f>
              <c:numCache>
                <c:formatCode>General</c:formatCode>
                <c:ptCount val="4"/>
                <c:pt idx="2">
                  <c:v>1</c:v>
                </c:pt>
                <c:pt idx="3">
                  <c:v>15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'MOLDOVA-TUM'!$A$31:$D$31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'MOLDOVA-TUM'!$A$32:$D$32</c:f>
              <c:numCache>
                <c:formatCode>General</c:formatCode>
                <c:ptCount val="4"/>
                <c:pt idx="2">
                  <c:v>1</c:v>
                </c:pt>
                <c:pt idx="3">
                  <c:v>7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'MOLDOVA-TUM'!$A$36:$D$36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'MOLDOVA-TUM'!$A$37:$D$37</c:f>
              <c:numCache>
                <c:formatCode>General</c:formatCode>
                <c:ptCount val="4"/>
                <c:pt idx="2">
                  <c:v>3</c:v>
                </c:pt>
                <c:pt idx="3">
                  <c:v>15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'MOLDOVA-TUM'!$A$41:$D$41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'MOLDOVA-TUM'!$A$42:$D$42</c:f>
              <c:numCache>
                <c:formatCode>General</c:formatCode>
                <c:ptCount val="4"/>
                <c:pt idx="2">
                  <c:v>8</c:v>
                </c:pt>
                <c:pt idx="3">
                  <c:v>19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'ARMENIA-NPU'!$A$35:$D$35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'ARMENIA-NPU'!$A$36:$D$36</c:f>
              <c:numCache>
                <c:formatCode>General</c:formatCode>
                <c:ptCount val="4"/>
                <c:pt idx="1">
                  <c:v>4</c:v>
                </c:pt>
                <c:pt idx="2">
                  <c:v>1</c:v>
                </c:pt>
                <c:pt idx="3">
                  <c:v>13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'MOLDOVA-TUM'!$A$46:$D$46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'MOLDOVA-TUM'!$A$47:$D$47</c:f>
              <c:numCache>
                <c:formatCode>General</c:formatCode>
                <c:ptCount val="4"/>
                <c:pt idx="2">
                  <c:v>3</c:v>
                </c:pt>
                <c:pt idx="3">
                  <c:v>7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'MOLDOVA-TUM'!$A$51:$D$51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'MOLDOVA-TUM'!$A$52:$D$52</c:f>
              <c:numCache>
                <c:formatCode>General</c:formatCode>
                <c:ptCount val="4"/>
                <c:pt idx="2">
                  <c:v>1</c:v>
                </c:pt>
                <c:pt idx="3">
                  <c:v>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strRef>
              <c:f>'MOLDOVA-TUM'!$B$79:$B$86</c:f>
              <c:strCache>
                <c:ptCount val="8"/>
                <c:pt idx="0">
                  <c:v>PUBLICITY </c:v>
                </c:pt>
                <c:pt idx="1">
                  <c:v>LEVEL OF ACHIEVEMENT OF DEGREE’S OBJECTIVES </c:v>
                </c:pt>
                <c:pt idx="2">
                  <c:v>ADMINISTRATIVE SERVICES, EQUIPMENT &amp; MATERIALS </c:v>
                </c:pt>
                <c:pt idx="3">
                  <c:v>ACADEMIC STAFF </c:v>
                </c:pt>
                <c:pt idx="4">
                  <c:v>ORIENTATION &amp; ADVICE TO STUDENTS </c:v>
                </c:pt>
                <c:pt idx="5">
                  <c:v>IMPLEMENTATION OF THE STUDY PLAN </c:v>
                </c:pt>
                <c:pt idx="6">
                  <c:v>ADMISSION POLICY </c:v>
                </c:pt>
                <c:pt idx="7">
                  <c:v>GENERAL ASSUMPTIONS </c:v>
                </c:pt>
              </c:strCache>
            </c:strRef>
          </c:cat>
          <c:val>
            <c:numRef>
              <c:f>'MOLDOVA-TUM'!$C$79:$C$86</c:f>
              <c:numCache>
                <c:formatCode>General</c:formatCode>
                <c:ptCount val="8"/>
                <c:pt idx="0">
                  <c:v>3.8333333333333335</c:v>
                </c:pt>
                <c:pt idx="1">
                  <c:v>3.7</c:v>
                </c:pt>
                <c:pt idx="2">
                  <c:v>3.7037037037037042</c:v>
                </c:pt>
                <c:pt idx="3">
                  <c:v>3.8333333333333335</c:v>
                </c:pt>
                <c:pt idx="4">
                  <c:v>3.8749999999999987</c:v>
                </c:pt>
                <c:pt idx="5">
                  <c:v>3.9375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axId val="110123648"/>
        <c:axId val="110150016"/>
      </c:barChart>
      <c:catAx>
        <c:axId val="110123648"/>
        <c:scaling>
          <c:orientation val="minMax"/>
        </c:scaling>
        <c:axPos val="l"/>
        <c:tickLblPos val="nextTo"/>
        <c:crossAx val="110150016"/>
        <c:crosses val="autoZero"/>
        <c:auto val="1"/>
        <c:lblAlgn val="ctr"/>
        <c:lblOffset val="100"/>
      </c:catAx>
      <c:valAx>
        <c:axId val="110150016"/>
        <c:scaling>
          <c:orientation val="minMax"/>
        </c:scaling>
        <c:delete val="1"/>
        <c:axPos val="b"/>
        <c:numFmt formatCode="General" sourceLinked="1"/>
        <c:tickLblPos val="none"/>
        <c:crossAx val="110123648"/>
        <c:crosses val="autoZero"/>
        <c:crossBetween val="between"/>
      </c:valAx>
    </c:plotArea>
    <c:plotVisOnly val="1"/>
  </c:chart>
  <c:externalData r:id="rId1"/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'UKRAINE-DNTU'!$A$1:$D$1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'UKRAINE-DNTU'!$A$2:$D$2</c:f>
              <c:numCache>
                <c:formatCode>General</c:formatCode>
                <c:ptCount val="4"/>
                <c:pt idx="0">
                  <c:v>10</c:v>
                </c:pt>
                <c:pt idx="1">
                  <c:v>32</c:v>
                </c:pt>
                <c:pt idx="2">
                  <c:v>35</c:v>
                </c:pt>
                <c:pt idx="3">
                  <c:v>22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'UKRAINE-DonNACEA'!$A$1:$D$1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'UKRAINE-DonNACEA'!$A$2:$D$2</c:f>
              <c:numCache>
                <c:formatCode>General</c:formatCode>
                <c:ptCount val="4"/>
                <c:pt idx="0">
                  <c:v>5</c:v>
                </c:pt>
                <c:pt idx="1">
                  <c:v>36</c:v>
                </c:pt>
                <c:pt idx="2">
                  <c:v>21</c:v>
                </c:pt>
                <c:pt idx="3">
                  <c:v>37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UKRAINE!$A$2:$D$2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UKRAINE!$A$3:$D$3</c:f>
              <c:numCache>
                <c:formatCode>General</c:formatCode>
                <c:ptCount val="4"/>
                <c:pt idx="0">
                  <c:v>15</c:v>
                </c:pt>
                <c:pt idx="1">
                  <c:v>68</c:v>
                </c:pt>
                <c:pt idx="2">
                  <c:v>56</c:v>
                </c:pt>
                <c:pt idx="3">
                  <c:v>59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UKRAINE!$B$16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UKRAINE!$A$17:$A$18</c:f>
              <c:strCache>
                <c:ptCount val="2"/>
                <c:pt idx="0">
                  <c:v>DonNACEA</c:v>
                </c:pt>
                <c:pt idx="1">
                  <c:v>DNTU</c:v>
                </c:pt>
              </c:strCache>
            </c:strRef>
          </c:cat>
          <c:val>
            <c:numRef>
              <c:f>UKRAINE!$B$17:$B$18</c:f>
              <c:numCache>
                <c:formatCode>General</c:formatCode>
                <c:ptCount val="2"/>
                <c:pt idx="0">
                  <c:v>5</c:v>
                </c:pt>
                <c:pt idx="1">
                  <c:v>10</c:v>
                </c:pt>
              </c:numCache>
            </c:numRef>
          </c:val>
        </c:ser>
        <c:ser>
          <c:idx val="1"/>
          <c:order val="1"/>
          <c:tx>
            <c:strRef>
              <c:f>UKRAINE!$C$16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UKRAINE!$A$17:$A$18</c:f>
              <c:strCache>
                <c:ptCount val="2"/>
                <c:pt idx="0">
                  <c:v>DonNACEA</c:v>
                </c:pt>
                <c:pt idx="1">
                  <c:v>DNTU</c:v>
                </c:pt>
              </c:strCache>
            </c:strRef>
          </c:cat>
          <c:val>
            <c:numRef>
              <c:f>UKRAINE!$C$17:$C$18</c:f>
              <c:numCache>
                <c:formatCode>General</c:formatCode>
                <c:ptCount val="2"/>
                <c:pt idx="0">
                  <c:v>36</c:v>
                </c:pt>
                <c:pt idx="1">
                  <c:v>32</c:v>
                </c:pt>
              </c:numCache>
            </c:numRef>
          </c:val>
        </c:ser>
        <c:ser>
          <c:idx val="2"/>
          <c:order val="2"/>
          <c:tx>
            <c:strRef>
              <c:f>UKRAINE!$D$16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UKRAINE!$A$17:$A$18</c:f>
              <c:strCache>
                <c:ptCount val="2"/>
                <c:pt idx="0">
                  <c:v>DonNACEA</c:v>
                </c:pt>
                <c:pt idx="1">
                  <c:v>DNTU</c:v>
                </c:pt>
              </c:strCache>
            </c:strRef>
          </c:cat>
          <c:val>
            <c:numRef>
              <c:f>UKRAINE!$D$17:$D$18</c:f>
              <c:numCache>
                <c:formatCode>General</c:formatCode>
                <c:ptCount val="2"/>
                <c:pt idx="0">
                  <c:v>21</c:v>
                </c:pt>
                <c:pt idx="1">
                  <c:v>35</c:v>
                </c:pt>
              </c:numCache>
            </c:numRef>
          </c:val>
        </c:ser>
        <c:ser>
          <c:idx val="3"/>
          <c:order val="3"/>
          <c:tx>
            <c:strRef>
              <c:f>UKRAINE!$E$16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UKRAINE!$A$17:$A$18</c:f>
              <c:strCache>
                <c:ptCount val="2"/>
                <c:pt idx="0">
                  <c:v>DonNACEA</c:v>
                </c:pt>
                <c:pt idx="1">
                  <c:v>DNTU</c:v>
                </c:pt>
              </c:strCache>
            </c:strRef>
          </c:cat>
          <c:val>
            <c:numRef>
              <c:f>UKRAINE!$E$17:$E$18</c:f>
              <c:numCache>
                <c:formatCode>General</c:formatCode>
                <c:ptCount val="2"/>
                <c:pt idx="0">
                  <c:v>37</c:v>
                </c:pt>
                <c:pt idx="1">
                  <c:v>22</c:v>
                </c:pt>
              </c:numCache>
            </c:numRef>
          </c:val>
        </c:ser>
        <c:shape val="box"/>
        <c:axId val="110352640"/>
        <c:axId val="110362624"/>
        <c:axId val="0"/>
      </c:bar3DChart>
      <c:catAx>
        <c:axId val="110352640"/>
        <c:scaling>
          <c:orientation val="minMax"/>
        </c:scaling>
        <c:axPos val="b"/>
        <c:tickLblPos val="nextTo"/>
        <c:crossAx val="110362624"/>
        <c:crosses val="autoZero"/>
        <c:auto val="1"/>
        <c:lblAlgn val="ctr"/>
        <c:lblOffset val="100"/>
      </c:catAx>
      <c:valAx>
        <c:axId val="110362624"/>
        <c:scaling>
          <c:orientation val="minMax"/>
        </c:scaling>
        <c:axPos val="l"/>
        <c:majorGridlines/>
        <c:numFmt formatCode="0%" sourceLinked="1"/>
        <c:tickLblPos val="nextTo"/>
        <c:crossAx val="110352640"/>
        <c:crosses val="autoZero"/>
        <c:crossBetween val="between"/>
      </c:valAx>
    </c:plotArea>
    <c:plotVisOnly val="1"/>
  </c:chart>
  <c:externalData r:id="rId1"/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'UKRAINE-DonNACEA'!$B$65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'UKRAINE-DonNACEA'!$A$66:$A$73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'UKRAINE-DonNACEA'!$B$66:$B$73</c:f>
              <c:numCache>
                <c:formatCode>General</c:formatCode>
                <c:ptCount val="8"/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'UKRAINE-DonNACEA'!$C$65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'UKRAINE-DonNACEA'!$A$66:$A$73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'UKRAINE-DonNACEA'!$C$66:$C$73</c:f>
              <c:numCache>
                <c:formatCode>General</c:formatCode>
                <c:ptCount val="8"/>
                <c:pt idx="0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11</c:v>
                </c:pt>
                <c:pt idx="5">
                  <c:v>11</c:v>
                </c:pt>
                <c:pt idx="6">
                  <c:v>4</c:v>
                </c:pt>
                <c:pt idx="7">
                  <c:v>2</c:v>
                </c:pt>
              </c:numCache>
            </c:numRef>
          </c:val>
        </c:ser>
        <c:ser>
          <c:idx val="2"/>
          <c:order val="2"/>
          <c:tx>
            <c:strRef>
              <c:f>'UKRAINE-DonNACEA'!$D$65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'UKRAINE-DonNACEA'!$A$66:$A$73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'UKRAINE-DonNACEA'!$D$66:$D$73</c:f>
              <c:numCache>
                <c:formatCode>General</c:formatCode>
                <c:ptCount val="8"/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4</c:v>
                </c:pt>
                <c:pt idx="5">
                  <c:v>5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</c:ser>
        <c:ser>
          <c:idx val="3"/>
          <c:order val="3"/>
          <c:tx>
            <c:strRef>
              <c:f>'UKRAINE-DonNACEA'!$E$65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'UKRAINE-DonNACEA'!$A$66:$A$73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'UKRAINE-DonNACEA'!$E$66:$E$73</c:f>
              <c:numCache>
                <c:formatCode>General</c:formatCode>
                <c:ptCount val="8"/>
                <c:pt idx="0">
                  <c:v>6</c:v>
                </c:pt>
                <c:pt idx="2">
                  <c:v>12</c:v>
                </c:pt>
                <c:pt idx="3">
                  <c:v>2</c:v>
                </c:pt>
                <c:pt idx="4">
                  <c:v>2</c:v>
                </c:pt>
                <c:pt idx="5">
                  <c:v>9</c:v>
                </c:pt>
                <c:pt idx="6">
                  <c:v>5</c:v>
                </c:pt>
                <c:pt idx="7">
                  <c:v>1</c:v>
                </c:pt>
              </c:numCache>
            </c:numRef>
          </c:val>
        </c:ser>
        <c:shape val="box"/>
        <c:axId val="110406272"/>
        <c:axId val="110420352"/>
        <c:axId val="0"/>
      </c:bar3DChart>
      <c:catAx>
        <c:axId val="110406272"/>
        <c:scaling>
          <c:orientation val="minMax"/>
        </c:scaling>
        <c:axPos val="b"/>
        <c:tickLblPos val="nextTo"/>
        <c:crossAx val="110420352"/>
        <c:crosses val="autoZero"/>
        <c:auto val="1"/>
        <c:lblAlgn val="ctr"/>
        <c:lblOffset val="100"/>
      </c:catAx>
      <c:valAx>
        <c:axId val="110420352"/>
        <c:scaling>
          <c:orientation val="minMax"/>
        </c:scaling>
        <c:axPos val="l"/>
        <c:majorGridlines/>
        <c:numFmt formatCode="0%" sourceLinked="1"/>
        <c:tickLblPos val="nextTo"/>
        <c:crossAx val="110406272"/>
        <c:crosses val="autoZero"/>
        <c:crossBetween val="between"/>
      </c:valAx>
    </c:plotArea>
    <c:plotVisOnly val="1"/>
  </c:chart>
  <c:externalData r:id="rId1"/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'UKRAINE-DonNACEA'!$A$16:$D$16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'UKRAINE-DonNACEA'!$A$17:$D$17</c:f>
              <c:numCache>
                <c:formatCode>General</c:formatCode>
                <c:ptCount val="4"/>
                <c:pt idx="1">
                  <c:v>4</c:v>
                </c:pt>
                <c:pt idx="3">
                  <c:v>6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'UKRAINE-DonNACEA'!$A$21:$D$21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'UKRAINE-DonNACEA'!$A$22:$D$22</c:f>
              <c:numCache>
                <c:formatCode>General</c:formatCode>
                <c:ptCount val="4"/>
                <c:pt idx="2">
                  <c:v>4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'ARMENIA-NPU'!$A$40:$D$40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'ARMENIA-NPU'!$A$41:$D$41</c:f>
              <c:numCache>
                <c:formatCode>General</c:formatCode>
                <c:ptCount val="4"/>
                <c:pt idx="1">
                  <c:v>26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'UKRAINE-DonNACEA'!$A$26:$D$26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'UKRAINE-DonNACEA'!$A$27:$D$27</c:f>
              <c:numCache>
                <c:formatCode>General</c:formatCode>
                <c:ptCount val="4"/>
                <c:pt idx="1">
                  <c:v>2</c:v>
                </c:pt>
                <c:pt idx="2">
                  <c:v>2</c:v>
                </c:pt>
                <c:pt idx="3">
                  <c:v>12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'UKRAINE-DonNACEA'!$A$31:$D$31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'UKRAINE-DonNACEA'!$A$32:$D$32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'UKRAINE-DonNACEA'!$A$36:$D$36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'UKRAINE-DonNACEA'!$A$37:$D$37</c:f>
              <c:numCache>
                <c:formatCode>General</c:formatCode>
                <c:ptCount val="4"/>
                <c:pt idx="0">
                  <c:v>1</c:v>
                </c:pt>
                <c:pt idx="1">
                  <c:v>11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'UKRAINE-DonNACEA'!$A$41:$D$41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'UKRAINE-DonNACEA'!$A$42:$D$42</c:f>
              <c:numCache>
                <c:formatCode>General</c:formatCode>
                <c:ptCount val="4"/>
                <c:pt idx="0">
                  <c:v>2</c:v>
                </c:pt>
                <c:pt idx="1">
                  <c:v>11</c:v>
                </c:pt>
                <c:pt idx="2">
                  <c:v>5</c:v>
                </c:pt>
                <c:pt idx="3">
                  <c:v>9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'UKRAINE-DonNACEA'!$A$46:$D$46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'UKRAINE-DonNACEA'!$A$47:$D$47</c:f>
              <c:numCache>
                <c:formatCode>General</c:formatCode>
                <c:ptCount val="4"/>
                <c:pt idx="1">
                  <c:v>4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'UKRAINE-DonNACEA'!$A$51:$D$51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'UKRAINE-DonNACEA'!$A$52:$D$52</c:f>
              <c:numCache>
                <c:formatCode>General</c:formatCode>
                <c:ptCount val="4"/>
                <c:pt idx="1">
                  <c:v>2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strRef>
              <c:f>'UKRAINE-DonNACEA'!$B$79:$B$86</c:f>
              <c:strCache>
                <c:ptCount val="8"/>
                <c:pt idx="0">
                  <c:v>PUBLICITY </c:v>
                </c:pt>
                <c:pt idx="1">
                  <c:v>LEVEL OF ACHIEVEMENT OF DEGREE’S OBJECTIVES </c:v>
                </c:pt>
                <c:pt idx="2">
                  <c:v>ADMINISTRATIVE SERVICES, EQUIPMENT &amp; MATERIALS </c:v>
                </c:pt>
                <c:pt idx="3">
                  <c:v>ACADEMIC STAFF </c:v>
                </c:pt>
                <c:pt idx="4">
                  <c:v>ORIENTATION &amp; ADVICE TO STUDENTS </c:v>
                </c:pt>
                <c:pt idx="5">
                  <c:v>IMPLEMENTATION OF THE STUDY PLAN </c:v>
                </c:pt>
                <c:pt idx="6">
                  <c:v>ADMISSION POLICY </c:v>
                </c:pt>
                <c:pt idx="7">
                  <c:v>GENERAL ASSUMPTIONS </c:v>
                </c:pt>
              </c:strCache>
            </c:strRef>
          </c:cat>
          <c:val>
            <c:numRef>
              <c:f>'UKRAINE-DonNACEA'!$C$79:$C$86</c:f>
              <c:numCache>
                <c:formatCode>General</c:formatCode>
                <c:ptCount val="8"/>
                <c:pt idx="0">
                  <c:v>2.8333333333333335</c:v>
                </c:pt>
                <c:pt idx="1">
                  <c:v>3.1</c:v>
                </c:pt>
                <c:pt idx="2">
                  <c:v>2.7777777777777857</c:v>
                </c:pt>
                <c:pt idx="3">
                  <c:v>2.3888888888888848</c:v>
                </c:pt>
                <c:pt idx="4">
                  <c:v>2.5</c:v>
                </c:pt>
                <c:pt idx="5">
                  <c:v>3.625</c:v>
                </c:pt>
                <c:pt idx="6">
                  <c:v>3</c:v>
                </c:pt>
                <c:pt idx="7">
                  <c:v>3.2</c:v>
                </c:pt>
              </c:numCache>
            </c:numRef>
          </c:val>
        </c:ser>
        <c:axId val="110646784"/>
        <c:axId val="110648320"/>
      </c:barChart>
      <c:catAx>
        <c:axId val="110646784"/>
        <c:scaling>
          <c:orientation val="minMax"/>
        </c:scaling>
        <c:axPos val="l"/>
        <c:tickLblPos val="nextTo"/>
        <c:crossAx val="110648320"/>
        <c:crosses val="autoZero"/>
        <c:auto val="1"/>
        <c:lblAlgn val="ctr"/>
        <c:lblOffset val="100"/>
      </c:catAx>
      <c:valAx>
        <c:axId val="110648320"/>
        <c:scaling>
          <c:orientation val="minMax"/>
        </c:scaling>
        <c:delete val="1"/>
        <c:axPos val="b"/>
        <c:numFmt formatCode="General" sourceLinked="1"/>
        <c:tickLblPos val="none"/>
        <c:crossAx val="110646784"/>
        <c:crosses val="autoZero"/>
        <c:crossBetween val="between"/>
      </c:valAx>
    </c:plotArea>
    <c:plotVisOnly val="1"/>
  </c:chart>
  <c:externalData r:id="rId1"/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'UKRAINE-DNTU'!$B$65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'UKRAINE-DNTU'!$A$66:$A$73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'UKRAINE-DNTU'!$B$66:$B$73</c:f>
              <c:numCache>
                <c:formatCode>General</c:formatCode>
                <c:ptCount val="8"/>
                <c:pt idx="4">
                  <c:v>3</c:v>
                </c:pt>
                <c:pt idx="5">
                  <c:v>5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'UKRAINE-DNTU'!$C$65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'UKRAINE-DNTU'!$A$66:$A$73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'UKRAINE-DNTU'!$C$66:$C$73</c:f>
              <c:numCache>
                <c:formatCode>General</c:formatCode>
                <c:ptCount val="8"/>
                <c:pt idx="0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4</c:v>
                </c:pt>
              </c:numCache>
            </c:numRef>
          </c:val>
        </c:ser>
        <c:ser>
          <c:idx val="2"/>
          <c:order val="2"/>
          <c:tx>
            <c:strRef>
              <c:f>'UKRAINE-DNTU'!$D$65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'UKRAINE-DNTU'!$A$66:$A$73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'UKRAINE-DNTU'!$D$66:$D$73</c:f>
              <c:numCache>
                <c:formatCode>General</c:formatCode>
                <c:ptCount val="8"/>
                <c:pt idx="0">
                  <c:v>5</c:v>
                </c:pt>
                <c:pt idx="1">
                  <c:v>2</c:v>
                </c:pt>
                <c:pt idx="2">
                  <c:v>11</c:v>
                </c:pt>
                <c:pt idx="3">
                  <c:v>1</c:v>
                </c:pt>
                <c:pt idx="4">
                  <c:v>9</c:v>
                </c:pt>
                <c:pt idx="5">
                  <c:v>7</c:v>
                </c:pt>
              </c:numCache>
            </c:numRef>
          </c:val>
        </c:ser>
        <c:ser>
          <c:idx val="3"/>
          <c:order val="3"/>
          <c:tx>
            <c:strRef>
              <c:f>'UKRAINE-DNTU'!$E$65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'UKRAINE-DNTU'!$A$66:$A$73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'UKRAINE-DNTU'!$E$66:$E$73</c:f>
              <c:numCache>
                <c:formatCode>General</c:formatCode>
                <c:ptCount val="8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9</c:v>
                </c:pt>
                <c:pt idx="6">
                  <c:v>1</c:v>
                </c:pt>
                <c:pt idx="7">
                  <c:v>2</c:v>
                </c:pt>
              </c:numCache>
            </c:numRef>
          </c:val>
        </c:ser>
        <c:shape val="box"/>
        <c:axId val="110774144"/>
        <c:axId val="110775680"/>
        <c:axId val="0"/>
      </c:bar3DChart>
      <c:catAx>
        <c:axId val="110774144"/>
        <c:scaling>
          <c:orientation val="minMax"/>
        </c:scaling>
        <c:axPos val="b"/>
        <c:tickLblPos val="nextTo"/>
        <c:crossAx val="110775680"/>
        <c:crosses val="autoZero"/>
        <c:auto val="1"/>
        <c:lblAlgn val="ctr"/>
        <c:lblOffset val="100"/>
      </c:catAx>
      <c:valAx>
        <c:axId val="110775680"/>
        <c:scaling>
          <c:orientation val="minMax"/>
        </c:scaling>
        <c:axPos val="l"/>
        <c:majorGridlines/>
        <c:numFmt formatCode="0%" sourceLinked="1"/>
        <c:tickLblPos val="nextTo"/>
        <c:crossAx val="110774144"/>
        <c:crosses val="autoZero"/>
        <c:crossBetween val="between"/>
      </c:valAx>
    </c:plotArea>
    <c:plotVisOnly val="1"/>
  </c:chart>
  <c:externalData r:id="rId1"/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'UKRAINE-DNTU'!$A$16:$D$16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'UKRAINE-DNTU'!$A$17:$D$17</c:f>
              <c:numCache>
                <c:formatCode>General</c:formatCode>
                <c:ptCount val="4"/>
                <c:pt idx="1">
                  <c:v>2</c:v>
                </c:pt>
                <c:pt idx="2">
                  <c:v>5</c:v>
                </c:pt>
                <c:pt idx="3">
                  <c:v>3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'UKRAINE-DNTU'!$A$21:$D$21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'UKRAINE-DNTU'!$A$22:$D$22</c:f>
              <c:numCache>
                <c:formatCode>General</c:formatCode>
                <c:ptCount val="4"/>
                <c:pt idx="2">
                  <c:v>2</c:v>
                </c:pt>
                <c:pt idx="3">
                  <c:v>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'ARMENIA-NPU'!$A$45:$D$45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'ARMENIA-NPU'!$A$46:$D$46</c:f>
              <c:numCache>
                <c:formatCode>General</c:formatCode>
                <c:ptCount val="4"/>
                <c:pt idx="1">
                  <c:v>10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'UKRAINE-DNTU'!$A$26:$D$26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'UKRAINE-DNTU'!$A$27:$D$27</c:f>
              <c:numCache>
                <c:formatCode>General</c:formatCode>
                <c:ptCount val="4"/>
                <c:pt idx="1">
                  <c:v>4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'UKRAINE-DNTU'!$A$31:$D$31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'UKRAINE-DNTU'!$A$32:$D$32</c:f>
              <c:numCache>
                <c:formatCode>General</c:formatCode>
                <c:ptCount val="4"/>
                <c:pt idx="1">
                  <c:v>4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'UKRAINE-DNTU'!$A$36:$D$36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'UKRAINE-DNTU'!$A$37:$D$37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9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'UKRAINE-DNTU'!$A$41:$D$41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'UKRAINE-DNTU'!$A$42:$D$42</c:f>
              <c:numCache>
                <c:formatCode>General</c:formatCode>
                <c:ptCount val="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'UKRAINE-DNTU'!$A$46:$D$46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'UKRAINE-DNTU'!$A$47:$D$47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'UKRAINE-DNTU'!$A$51:$D$51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'UKRAINE-DNTU'!$A$52:$D$52</c:f>
              <c:numCache>
                <c:formatCode>General</c:formatCode>
                <c:ptCount val="4"/>
                <c:pt idx="1">
                  <c:v>4</c:v>
                </c:pt>
                <c:pt idx="3">
                  <c:v>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strRef>
              <c:f>'UKRAINE-DNTU'!$B$79:$B$86</c:f>
              <c:strCache>
                <c:ptCount val="8"/>
                <c:pt idx="0">
                  <c:v>PUBLICITY </c:v>
                </c:pt>
                <c:pt idx="1">
                  <c:v>LEVEL OF ACHIEVEMENT OF DEGREE’S OBJECTIVES </c:v>
                </c:pt>
                <c:pt idx="2">
                  <c:v>ADMINISTRATIVE SERVICES, EQUIPMENT &amp; MATERIALS </c:v>
                </c:pt>
                <c:pt idx="3">
                  <c:v>ACADEMIC STAFF </c:v>
                </c:pt>
                <c:pt idx="4">
                  <c:v>ORIENTATION &amp; ADVICE TO STUDENTS </c:v>
                </c:pt>
                <c:pt idx="5">
                  <c:v>IMPLEMENTATION OF THE STUDY PLAN </c:v>
                </c:pt>
                <c:pt idx="6">
                  <c:v>ADMISSION POLICY </c:v>
                </c:pt>
                <c:pt idx="7">
                  <c:v>GENERAL ASSUMPTIONS </c:v>
                </c:pt>
              </c:strCache>
            </c:strRef>
          </c:cat>
          <c:val>
            <c:numRef>
              <c:f>'UKRAINE-DNTU'!$C$79:$C$86</c:f>
              <c:numCache>
                <c:formatCode>General</c:formatCode>
                <c:ptCount val="8"/>
                <c:pt idx="0">
                  <c:v>2.6666666666666665</c:v>
                </c:pt>
                <c:pt idx="1">
                  <c:v>2</c:v>
                </c:pt>
                <c:pt idx="2">
                  <c:v>2.7407407407407458</c:v>
                </c:pt>
                <c:pt idx="3">
                  <c:v>2.4444444444444438</c:v>
                </c:pt>
                <c:pt idx="4">
                  <c:v>2.8749999999999987</c:v>
                </c:pt>
                <c:pt idx="5">
                  <c:v>2.8124999999999942</c:v>
                </c:pt>
                <c:pt idx="6">
                  <c:v>3.5</c:v>
                </c:pt>
                <c:pt idx="7">
                  <c:v>3.1</c:v>
                </c:pt>
              </c:numCache>
            </c:numRef>
          </c:val>
        </c:ser>
        <c:axId val="110742912"/>
        <c:axId val="110748800"/>
      </c:barChart>
      <c:catAx>
        <c:axId val="110742912"/>
        <c:scaling>
          <c:orientation val="minMax"/>
        </c:scaling>
        <c:axPos val="l"/>
        <c:tickLblPos val="nextTo"/>
        <c:crossAx val="110748800"/>
        <c:crosses val="autoZero"/>
        <c:auto val="1"/>
        <c:lblAlgn val="ctr"/>
        <c:lblOffset val="100"/>
      </c:catAx>
      <c:valAx>
        <c:axId val="110748800"/>
        <c:scaling>
          <c:orientation val="minMax"/>
        </c:scaling>
        <c:delete val="1"/>
        <c:axPos val="b"/>
        <c:numFmt formatCode="General" sourceLinked="1"/>
        <c:tickLblPos val="none"/>
        <c:crossAx val="110742912"/>
        <c:crosses val="autoZero"/>
        <c:crossBetween val="between"/>
      </c:valAx>
    </c:plotArea>
    <c:plotVisOnly val="1"/>
  </c:chart>
  <c:externalData r:id="rId1"/>
</c:chartSpace>
</file>

<file path=ppt/charts/chart1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'NETHERLANDS-DELFT'!$A$1:$D$1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'NETHERLANDS-DELFT'!$A$2:$D$2</c:f>
              <c:numCache>
                <c:formatCode>General</c:formatCode>
                <c:ptCount val="4"/>
                <c:pt idx="2">
                  <c:v>4</c:v>
                </c:pt>
                <c:pt idx="3">
                  <c:v>95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'GERMANY-DELFT'!$B$65</c:f>
              <c:strCache>
                <c:ptCount val="1"/>
                <c:pt idx="0">
                  <c:v>NO / RARELY</c:v>
                </c:pt>
              </c:strCache>
            </c:strRef>
          </c:tx>
          <c:cat>
            <c:strRef>
              <c:f>'GERMANY-DELFT'!$A$66:$A$73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'GERMANY-DELFT'!$B$66:$B$73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'GERMANY-DELFT'!$C$65</c:f>
              <c:strCache>
                <c:ptCount val="1"/>
                <c:pt idx="0">
                  <c:v>CAN BE IMPROVED</c:v>
                </c:pt>
              </c:strCache>
            </c:strRef>
          </c:tx>
          <c:cat>
            <c:strRef>
              <c:f>'GERMANY-DELFT'!$A$66:$A$73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'GERMANY-DELFT'!$C$66:$C$73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'GERMANY-DELFT'!$D$65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'GERMANY-DELFT'!$A$66:$A$73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'GERMANY-DELFT'!$D$66:$D$73</c:f>
              <c:numCache>
                <c:formatCode>General</c:formatCode>
                <c:ptCount val="8"/>
                <c:pt idx="4">
                  <c:v>3</c:v>
                </c:pt>
                <c:pt idx="5">
                  <c:v>1</c:v>
                </c:pt>
              </c:numCache>
            </c:numRef>
          </c:val>
        </c:ser>
        <c:ser>
          <c:idx val="3"/>
          <c:order val="3"/>
          <c:tx>
            <c:strRef>
              <c:f>'GERMANY-DELFT'!$E$65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'GERMANY-DELFT'!$A$66:$A$73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'GERMANY-DELFT'!$E$66:$E$73</c:f>
              <c:numCache>
                <c:formatCode>General</c:formatCode>
                <c:ptCount val="8"/>
                <c:pt idx="0">
                  <c:v>10</c:v>
                </c:pt>
                <c:pt idx="1">
                  <c:v>4</c:v>
                </c:pt>
                <c:pt idx="2">
                  <c:v>16</c:v>
                </c:pt>
                <c:pt idx="3">
                  <c:v>8</c:v>
                </c:pt>
                <c:pt idx="4">
                  <c:v>15</c:v>
                </c:pt>
                <c:pt idx="5">
                  <c:v>26</c:v>
                </c:pt>
                <c:pt idx="6">
                  <c:v>10</c:v>
                </c:pt>
                <c:pt idx="7">
                  <c:v>6</c:v>
                </c:pt>
              </c:numCache>
            </c:numRef>
          </c:val>
        </c:ser>
        <c:shape val="box"/>
        <c:axId val="111103360"/>
        <c:axId val="111105152"/>
        <c:axId val="0"/>
      </c:bar3DChart>
      <c:catAx>
        <c:axId val="111103360"/>
        <c:scaling>
          <c:orientation val="minMax"/>
        </c:scaling>
        <c:axPos val="b"/>
        <c:tickLblPos val="nextTo"/>
        <c:crossAx val="111105152"/>
        <c:crosses val="autoZero"/>
        <c:auto val="1"/>
        <c:lblAlgn val="ctr"/>
        <c:lblOffset val="100"/>
      </c:catAx>
      <c:valAx>
        <c:axId val="111105152"/>
        <c:scaling>
          <c:orientation val="minMax"/>
        </c:scaling>
        <c:axPos val="l"/>
        <c:majorGridlines/>
        <c:numFmt formatCode="0%" sourceLinked="1"/>
        <c:tickLblPos val="nextTo"/>
        <c:crossAx val="111103360"/>
        <c:crosses val="autoZero"/>
        <c:crossBetween val="between"/>
      </c:valAx>
    </c:plotArea>
    <c:plotVisOnly val="1"/>
  </c:chart>
  <c:externalData r:id="rId1"/>
</c:chartSpace>
</file>

<file path=ppt/charts/chart1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'[surveys-prueba.xlsx]GERMANY-DELFT'!$A$16:$D$16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'[surveys-prueba.xlsx]GERMANY-DELFT'!$A$17:$D$17</c:f>
              <c:numCache>
                <c:formatCode>General</c:formatCode>
                <c:ptCount val="4"/>
                <c:pt idx="3">
                  <c:v>10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'ARMENIA-NPU'!$A$45:$D$45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'ARMENIA-NPU'!$A$46:$D$46</c:f>
              <c:numCache>
                <c:formatCode>General</c:formatCode>
                <c:ptCount val="4"/>
                <c:pt idx="1">
                  <c:v>10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'GERMANY-DELFT'!$A$16:$D$16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'GERMANY-DELFT'!$A$17:$D$17</c:f>
              <c:numCache>
                <c:formatCode>General</c:formatCode>
                <c:ptCount val="4"/>
                <c:pt idx="3">
                  <c:v>10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'GERMANY-DELFT'!$A$16:$D$16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'GERMANY-DELFT'!$A$17:$D$17</c:f>
              <c:numCache>
                <c:formatCode>General</c:formatCode>
                <c:ptCount val="4"/>
                <c:pt idx="3">
                  <c:v>10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'GERMANY-DELFT'!$A$16:$D$16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'GERMANY-DELFT'!$A$17:$D$17</c:f>
              <c:numCache>
                <c:formatCode>General</c:formatCode>
                <c:ptCount val="4"/>
                <c:pt idx="3">
                  <c:v>10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'GERMANY-DELFT'!$A$16:$D$16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'GERMANY-DELFT'!$A$17:$D$17</c:f>
              <c:numCache>
                <c:formatCode>General</c:formatCode>
                <c:ptCount val="4"/>
                <c:pt idx="3">
                  <c:v>10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'GERMANY-DELFT'!$A$16:$D$16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'GERMANY-DELFT'!$A$17:$D$17</c:f>
              <c:numCache>
                <c:formatCode>General</c:formatCode>
                <c:ptCount val="4"/>
                <c:pt idx="3">
                  <c:v>10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'GERMANY-DELFT'!$A$36:$D$36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'GERMANY-DELFT'!$A$37:$D$37</c:f>
              <c:numCache>
                <c:formatCode>General</c:formatCode>
                <c:ptCount val="4"/>
                <c:pt idx="2">
                  <c:v>3</c:v>
                </c:pt>
                <c:pt idx="3">
                  <c:v>15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'GERMANY-DELFT'!$A$41:$D$41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'GERMANY-DELFT'!$A$42:$D$42</c:f>
              <c:numCache>
                <c:formatCode>General</c:formatCode>
                <c:ptCount val="4"/>
                <c:pt idx="2">
                  <c:v>1</c:v>
                </c:pt>
                <c:pt idx="3">
                  <c:v>26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strRef>
              <c:f>'GERMANY-DELFT'!$B$79:$B$86</c:f>
              <c:strCache>
                <c:ptCount val="8"/>
                <c:pt idx="0">
                  <c:v>PUBLICITY </c:v>
                </c:pt>
                <c:pt idx="1">
                  <c:v>LEVEL OF ACHIEVEMENT OF DEGREE’S OBJECTIVES </c:v>
                </c:pt>
                <c:pt idx="2">
                  <c:v>ADMINISTRATIVE SERVICES, EQUIPMENT &amp; MATERIALS </c:v>
                </c:pt>
                <c:pt idx="3">
                  <c:v>ACADEMIC STAFF </c:v>
                </c:pt>
                <c:pt idx="4">
                  <c:v>ORIENTATION &amp; ADVICE TO STUDENTS </c:v>
                </c:pt>
                <c:pt idx="5">
                  <c:v>IMPLEMENTATION OF THE STUDY PLAN </c:v>
                </c:pt>
                <c:pt idx="6">
                  <c:v>ADMISSION POLICY </c:v>
                </c:pt>
                <c:pt idx="7">
                  <c:v>GENERAL ASSUMPTIONS </c:v>
                </c:pt>
              </c:strCache>
            </c:strRef>
          </c:cat>
          <c:val>
            <c:numRef>
              <c:f>'GERMANY-DELFT'!$C$79:$C$86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3.9629629629629632</c:v>
                </c:pt>
                <c:pt idx="3">
                  <c:v>3.8333333333333335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axId val="111207552"/>
        <c:axId val="111209088"/>
      </c:barChart>
      <c:catAx>
        <c:axId val="111207552"/>
        <c:scaling>
          <c:orientation val="minMax"/>
        </c:scaling>
        <c:axPos val="l"/>
        <c:tickLblPos val="nextTo"/>
        <c:crossAx val="111209088"/>
        <c:crosses val="autoZero"/>
        <c:auto val="1"/>
        <c:lblAlgn val="ctr"/>
        <c:lblOffset val="100"/>
      </c:catAx>
      <c:valAx>
        <c:axId val="111209088"/>
        <c:scaling>
          <c:orientation val="minMax"/>
        </c:scaling>
        <c:delete val="1"/>
        <c:axPos val="b"/>
        <c:numFmt formatCode="General" sourceLinked="1"/>
        <c:tickLblPos val="none"/>
        <c:crossAx val="111207552"/>
        <c:crosses val="autoZero"/>
        <c:crossBetween val="between"/>
      </c:valAx>
    </c:plotArea>
    <c:plotVisOnly val="1"/>
  </c:chart>
  <c:externalData r:id="rId1"/>
</c:chartSpace>
</file>

<file path=ppt/charts/chart15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'PORTUGAL-LEIRIA'!$A$1:$D$1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'PORTUGAL-LEIRIA'!$A$2:$D$2</c:f>
              <c:numCache>
                <c:formatCode>General</c:formatCode>
                <c:ptCount val="4"/>
                <c:pt idx="2">
                  <c:v>43</c:v>
                </c:pt>
                <c:pt idx="3">
                  <c:v>56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'PORTUGAL-LEIRIA'!$B$65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'PORTUGAL-LEIRIA'!$A$66:$A$73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'PORTUGAL-LEIRIA'!$B$66:$B$73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'PORTUGAL-LEIRIA'!$C$65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'PORTUGAL-LEIRIA'!$A$66:$A$73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'PORTUGAL-LEIRIA'!$C$66:$C$73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'PORTUGAL-LEIRIA'!$D$65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'PORTUGAL-LEIRIA'!$A$66:$A$73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'PORTUGAL-LEIRIA'!$D$66:$D$73</c:f>
              <c:numCache>
                <c:formatCode>General</c:formatCode>
                <c:ptCount val="8"/>
                <c:pt idx="0">
                  <c:v>6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8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</c:ser>
        <c:ser>
          <c:idx val="3"/>
          <c:order val="3"/>
          <c:tx>
            <c:strRef>
              <c:f>'PORTUGAL-LEIRIA'!$E$65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'PORTUGAL-LEIRIA'!$A$66:$A$73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'PORTUGAL-LEIRIA'!$E$66:$E$73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11</c:v>
                </c:pt>
                <c:pt idx="3">
                  <c:v>2</c:v>
                </c:pt>
                <c:pt idx="4">
                  <c:v>10</c:v>
                </c:pt>
                <c:pt idx="5">
                  <c:v>19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shape val="box"/>
        <c:axId val="111615360"/>
        <c:axId val="111617152"/>
        <c:axId val="0"/>
      </c:bar3DChart>
      <c:catAx>
        <c:axId val="111615360"/>
        <c:scaling>
          <c:orientation val="minMax"/>
        </c:scaling>
        <c:axPos val="b"/>
        <c:tickLblPos val="nextTo"/>
        <c:crossAx val="111617152"/>
        <c:crosses val="autoZero"/>
        <c:auto val="1"/>
        <c:lblAlgn val="ctr"/>
        <c:lblOffset val="100"/>
      </c:catAx>
      <c:valAx>
        <c:axId val="111617152"/>
        <c:scaling>
          <c:orientation val="minMax"/>
        </c:scaling>
        <c:axPos val="l"/>
        <c:majorGridlines/>
        <c:numFmt formatCode="0%" sourceLinked="1"/>
        <c:tickLblPos val="nextTo"/>
        <c:crossAx val="111615360"/>
        <c:crosses val="autoZero"/>
        <c:crossBetween val="between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numFmt formatCode="#,##0.00" sourceLinked="0"/>
            <c:showVal val="1"/>
          </c:dLbls>
          <c:cat>
            <c:strRef>
              <c:f>'ARMENIA-NPU'!$B$84:$B$91</c:f>
              <c:strCache>
                <c:ptCount val="8"/>
                <c:pt idx="0">
                  <c:v>LEVEL OF ACHIEVEMENT OF DEGREE’S OBJECTIVES </c:v>
                </c:pt>
                <c:pt idx="1">
                  <c:v>PUBLICITY </c:v>
                </c:pt>
                <c:pt idx="2">
                  <c:v>ADMINISTRATIVE SERVICES, EQUIPMENT &amp; MATERIALS </c:v>
                </c:pt>
                <c:pt idx="3">
                  <c:v>ORIENTATION &amp; ADVICE TO STUDENTS </c:v>
                </c:pt>
                <c:pt idx="4">
                  <c:v>ADMISSION POLICY </c:v>
                </c:pt>
                <c:pt idx="5">
                  <c:v>IMPLEMENTATION OF THE STUDY PLAN </c:v>
                </c:pt>
                <c:pt idx="6">
                  <c:v>ACADEMIC STAFF </c:v>
                </c:pt>
                <c:pt idx="7">
                  <c:v>GENERAL ASSUMPTIONS </c:v>
                </c:pt>
              </c:strCache>
            </c:strRef>
          </c:cat>
          <c:val>
            <c:numRef>
              <c:f>'ARMENIA-NPU'!$C$84:$C$91</c:f>
              <c:numCache>
                <c:formatCode>General</c:formatCode>
                <c:ptCount val="8"/>
                <c:pt idx="0">
                  <c:v>2</c:v>
                </c:pt>
                <c:pt idx="1">
                  <c:v>2</c:v>
                </c:pt>
                <c:pt idx="2">
                  <c:v>2.074074074074074</c:v>
                </c:pt>
                <c:pt idx="3">
                  <c:v>2.5</c:v>
                </c:pt>
                <c:pt idx="4">
                  <c:v>3</c:v>
                </c:pt>
                <c:pt idx="5">
                  <c:v>3.0625</c:v>
                </c:pt>
                <c:pt idx="6">
                  <c:v>3.5</c:v>
                </c:pt>
                <c:pt idx="7">
                  <c:v>4</c:v>
                </c:pt>
              </c:numCache>
            </c:numRef>
          </c:val>
        </c:ser>
        <c:axId val="129746048"/>
        <c:axId val="129747584"/>
      </c:barChart>
      <c:catAx>
        <c:axId val="129746048"/>
        <c:scaling>
          <c:orientation val="minMax"/>
        </c:scaling>
        <c:axPos val="l"/>
        <c:tickLblPos val="nextTo"/>
        <c:crossAx val="129747584"/>
        <c:crosses val="autoZero"/>
        <c:auto val="1"/>
        <c:lblAlgn val="ctr"/>
        <c:lblOffset val="100"/>
      </c:catAx>
      <c:valAx>
        <c:axId val="129747584"/>
        <c:scaling>
          <c:orientation val="minMax"/>
        </c:scaling>
        <c:delete val="1"/>
        <c:axPos val="b"/>
        <c:numFmt formatCode="General" sourceLinked="1"/>
        <c:tickLblPos val="none"/>
        <c:crossAx val="129746048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</c:chartSpace>
</file>

<file path=ppt/charts/chart1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'PORTUGAL-LEIRIA'!$A$16:$D$16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'PORTUGAL-LEIRIA'!$A$17:$D$17</c:f>
              <c:numCache>
                <c:formatCode>General</c:formatCode>
                <c:ptCount val="4"/>
                <c:pt idx="2">
                  <c:v>6</c:v>
                </c:pt>
                <c:pt idx="3">
                  <c:v>4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'PORTUGAL-LEIRIA'!$A$21:$D$21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'PORTUGAL-LEIRIA'!$A$22:$D$22</c:f>
              <c:numCache>
                <c:formatCode>General</c:formatCode>
                <c:ptCount val="4"/>
                <c:pt idx="3">
                  <c:v>4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'PORTUGAL-LEIRIA'!$A$26:$D$26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'PORTUGAL-LEIRIA'!$A$27:$D$27</c:f>
              <c:numCache>
                <c:formatCode>General</c:formatCode>
                <c:ptCount val="4"/>
                <c:pt idx="2">
                  <c:v>5</c:v>
                </c:pt>
                <c:pt idx="3">
                  <c:v>11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'PORTUGAL-LEIRIA'!$A$31:$D$31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'PORTUGAL-LEIRIA'!$A$32:$D$32</c:f>
              <c:numCache>
                <c:formatCode>General</c:formatCode>
                <c:ptCount val="4"/>
                <c:pt idx="2">
                  <c:v>6</c:v>
                </c:pt>
                <c:pt idx="3">
                  <c:v>2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'PORTUGAL-LEIRIA'!$A$36:$D$36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'PORTUGAL-LEIRIA'!$A$37:$D$37</c:f>
              <c:numCache>
                <c:formatCode>General</c:formatCode>
                <c:ptCount val="4"/>
                <c:pt idx="2">
                  <c:v>8</c:v>
                </c:pt>
                <c:pt idx="3">
                  <c:v>10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'PORTUGAL-LEIRIA'!$A$41:$D$41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'PORTUGAL-LEIRIA'!$A$42:$D$42</c:f>
              <c:numCache>
                <c:formatCode>General</c:formatCode>
                <c:ptCount val="4"/>
                <c:pt idx="2">
                  <c:v>8</c:v>
                </c:pt>
                <c:pt idx="3">
                  <c:v>19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'PORTUGAL-LEIRIA'!$A$46:$D$46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'PORTUGAL-LEIRIA'!$A$47:$D$47</c:f>
              <c:numCache>
                <c:formatCode>General</c:formatCode>
                <c:ptCount val="4"/>
                <c:pt idx="2">
                  <c:v>6</c:v>
                </c:pt>
                <c:pt idx="3">
                  <c:v>4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'PORTUGAL-LEIRIA'!$A$51:$D$51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'PORTUGAL-LEIRIA'!$A$52:$D$52</c:f>
              <c:numCache>
                <c:formatCode>General</c:formatCode>
                <c:ptCount val="4"/>
                <c:pt idx="2">
                  <c:v>2</c:v>
                </c:pt>
                <c:pt idx="3">
                  <c:v>4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1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strRef>
              <c:f>'PORTUGAL-LEIRIA'!$B$79:$B$86</c:f>
              <c:strCache>
                <c:ptCount val="8"/>
                <c:pt idx="0">
                  <c:v>PUBLICITY </c:v>
                </c:pt>
                <c:pt idx="1">
                  <c:v>LEVEL OF ACHIEVEMENT OF DEGREE’S OBJECTIVES </c:v>
                </c:pt>
                <c:pt idx="2">
                  <c:v>ADMINISTRATIVE SERVICES, EQUIPMENT &amp; MATERIALS </c:v>
                </c:pt>
                <c:pt idx="3">
                  <c:v>ACADEMIC STAFF </c:v>
                </c:pt>
                <c:pt idx="4">
                  <c:v>ORIENTATION &amp; ADVICE TO STUDENTS </c:v>
                </c:pt>
                <c:pt idx="5">
                  <c:v>IMPLEMENTATION OF THE STUDY PLAN </c:v>
                </c:pt>
                <c:pt idx="6">
                  <c:v>ADMISSION POLICY </c:v>
                </c:pt>
                <c:pt idx="7">
                  <c:v>GENERAL ASSUMPTIONS </c:v>
                </c:pt>
              </c:strCache>
            </c:strRef>
          </c:cat>
          <c:val>
            <c:numRef>
              <c:f>'PORTUGAL-LEIRIA'!$C$79:$C$86</c:f>
              <c:numCache>
                <c:formatCode>General</c:formatCode>
                <c:ptCount val="8"/>
                <c:pt idx="0">
                  <c:v>3.6666666666666665</c:v>
                </c:pt>
                <c:pt idx="1">
                  <c:v>3.4</c:v>
                </c:pt>
                <c:pt idx="2">
                  <c:v>3.7037037037037042</c:v>
                </c:pt>
                <c:pt idx="3">
                  <c:v>3.5555555555555554</c:v>
                </c:pt>
                <c:pt idx="4">
                  <c:v>3.25</c:v>
                </c:pt>
                <c:pt idx="5">
                  <c:v>3.6875000000000049</c:v>
                </c:pt>
                <c:pt idx="6">
                  <c:v>4</c:v>
                </c:pt>
                <c:pt idx="7">
                  <c:v>3.4</c:v>
                </c:pt>
              </c:numCache>
            </c:numRef>
          </c:val>
        </c:ser>
        <c:axId val="111841664"/>
        <c:axId val="111843200"/>
      </c:barChart>
      <c:catAx>
        <c:axId val="111841664"/>
        <c:scaling>
          <c:orientation val="minMax"/>
        </c:scaling>
        <c:axPos val="l"/>
        <c:tickLblPos val="nextTo"/>
        <c:crossAx val="111843200"/>
        <c:crosses val="autoZero"/>
        <c:auto val="1"/>
        <c:lblAlgn val="ctr"/>
        <c:lblOffset val="100"/>
      </c:catAx>
      <c:valAx>
        <c:axId val="111843200"/>
        <c:scaling>
          <c:orientation val="minMax"/>
        </c:scaling>
        <c:delete val="1"/>
        <c:axPos val="b"/>
        <c:numFmt formatCode="General" sourceLinked="1"/>
        <c:tickLblPos val="none"/>
        <c:crossAx val="111841664"/>
        <c:crosses val="autoZero"/>
        <c:crossBetween val="between"/>
      </c:valAx>
    </c:plotArea>
    <c:plotVisOnly val="1"/>
  </c:chart>
  <c:externalData r:id="rId1"/>
</c:chartSpace>
</file>

<file path=ppt/charts/chart1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4.1601664066562667E-3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4.1601664066562667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4.1601664066563395E-3"/>
                  <c:y val="-4.6296296296296563E-3"/>
                </c:manualLayout>
              </c:layout>
              <c:showVal val="1"/>
            </c:dLbl>
            <c:dLbl>
              <c:idx val="3"/>
              <c:layout>
                <c:manualLayout>
                  <c:x val="-4.1601664066562667E-3"/>
                  <c:y val="-4.6296296296296563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MEDIA!$A$1:$A$15</c:f>
              <c:strCache>
                <c:ptCount val="14"/>
                <c:pt idx="0">
                  <c:v>Azerbaijan - Baku State University</c:v>
                </c:pt>
                <c:pt idx="1">
                  <c:v>Ukraine - Donestk National Technical University</c:v>
                </c:pt>
                <c:pt idx="2">
                  <c:v>Belarus - Polotsk State University</c:v>
                </c:pt>
                <c:pt idx="3">
                  <c:v>Armenia - National  Polytechnic  University  of Armenia</c:v>
                </c:pt>
                <c:pt idx="4">
                  <c:v>Ukraine - Donbass National Academy of Civil Engineering and Architecture</c:v>
                </c:pt>
                <c:pt idx="5">
                  <c:v>Azerbaijan - Azerbaijan University of Architecture and Construction</c:v>
                </c:pt>
                <c:pt idx="6">
                  <c:v>Georgia - Tsibili State University</c:v>
                </c:pt>
                <c:pt idx="7">
                  <c:v>Moldova - Alecu Russo Balti State University</c:v>
                </c:pt>
                <c:pt idx="8">
                  <c:v>Armenia - Gavar State University  </c:v>
                </c:pt>
                <c:pt idx="9">
                  <c:v>Portugal- Polytechnic Institute of Leiria</c:v>
                </c:pt>
                <c:pt idx="10">
                  <c:v>Belarus - Brest State Technical University</c:v>
                </c:pt>
                <c:pt idx="11">
                  <c:v>Georgia - Georgian Technical University</c:v>
                </c:pt>
                <c:pt idx="12">
                  <c:v>Moldova - Technical University of Moldova</c:v>
                </c:pt>
                <c:pt idx="13">
                  <c:v>Netherlands - Technische Universiteit Delft</c:v>
                </c:pt>
              </c:strCache>
            </c:strRef>
          </c:cat>
          <c:val>
            <c:numRef>
              <c:f>MEDIA!$B$1:$B$15</c:f>
              <c:numCache>
                <c:formatCode>General</c:formatCode>
                <c:ptCount val="15"/>
                <c:pt idx="0">
                  <c:v>2.5151515151515151</c:v>
                </c:pt>
                <c:pt idx="1">
                  <c:v>2.6969696969696968</c:v>
                </c:pt>
                <c:pt idx="2">
                  <c:v>2.7474747474747496</c:v>
                </c:pt>
                <c:pt idx="3">
                  <c:v>2.8888888888888875</c:v>
                </c:pt>
                <c:pt idx="4">
                  <c:v>2.9090909090909087</c:v>
                </c:pt>
                <c:pt idx="5">
                  <c:v>2.9595959595959598</c:v>
                </c:pt>
                <c:pt idx="6">
                  <c:v>3.0909090909090908</c:v>
                </c:pt>
                <c:pt idx="7">
                  <c:v>3.2121212121212142</c:v>
                </c:pt>
                <c:pt idx="8">
                  <c:v>3.51515151515152</c:v>
                </c:pt>
                <c:pt idx="9">
                  <c:v>3.5656565656565657</c:v>
                </c:pt>
                <c:pt idx="10">
                  <c:v>3.5858585858585843</c:v>
                </c:pt>
                <c:pt idx="11">
                  <c:v>3.7373737373737388</c:v>
                </c:pt>
                <c:pt idx="12">
                  <c:v>3.8282828282828283</c:v>
                </c:pt>
                <c:pt idx="13">
                  <c:v>3.9595959595959598</c:v>
                </c:pt>
              </c:numCache>
            </c:numRef>
          </c:val>
        </c:ser>
        <c:dLbls>
          <c:showVal val="1"/>
        </c:dLbls>
        <c:gapWidth val="75"/>
        <c:axId val="148833408"/>
        <c:axId val="148903424"/>
      </c:barChart>
      <c:catAx>
        <c:axId val="148833408"/>
        <c:scaling>
          <c:orientation val="minMax"/>
        </c:scaling>
        <c:axPos val="l"/>
        <c:majorTickMark val="none"/>
        <c:tickLblPos val="nextTo"/>
        <c:crossAx val="148903424"/>
        <c:crossesAt val="0"/>
        <c:auto val="1"/>
        <c:lblAlgn val="ctr"/>
        <c:lblOffset val="100"/>
      </c:catAx>
      <c:valAx>
        <c:axId val="148903424"/>
        <c:scaling>
          <c:orientation val="minMax"/>
          <c:max val="4"/>
        </c:scaling>
        <c:axPos val="b"/>
        <c:numFmt formatCode="General" sourceLinked="1"/>
        <c:majorTickMark val="none"/>
        <c:tickLblPos val="nextTo"/>
        <c:crossAx val="148833408"/>
        <c:crosses val="autoZero"/>
        <c:crossBetween val="between"/>
        <c:majorUnit val="0.5"/>
        <c:minorUnit val="0.2"/>
      </c:valAx>
    </c:plotArea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'ARMENIA-GAVAR'!$B$63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'ARMENIA-GAVAR'!$A$64:$A$71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'ARMENIA-GAVAR'!$B$64:$B$71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'ARMENIA-GAVAR'!$C$63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'ARMENIA-GAVAR'!$A$64:$A$71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'ARMENIA-GAVAR'!$C$64:$C$71</c:f>
              <c:numCache>
                <c:formatCode>General</c:formatCode>
                <c:ptCount val="8"/>
                <c:pt idx="3">
                  <c:v>1</c:v>
                </c:pt>
                <c:pt idx="4">
                  <c:v>8</c:v>
                </c:pt>
              </c:numCache>
            </c:numRef>
          </c:val>
        </c:ser>
        <c:ser>
          <c:idx val="2"/>
          <c:order val="2"/>
          <c:tx>
            <c:strRef>
              <c:f>'ARMENIA-GAVAR'!$D$63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'ARMENIA-GAVAR'!$A$64:$A$71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'ARMENIA-GAVAR'!$D$64:$D$71</c:f>
              <c:numCache>
                <c:formatCode>General</c:formatCode>
                <c:ptCount val="8"/>
                <c:pt idx="0">
                  <c:v>3</c:v>
                </c:pt>
                <c:pt idx="2">
                  <c:v>4</c:v>
                </c:pt>
                <c:pt idx="3">
                  <c:v>1</c:v>
                </c:pt>
                <c:pt idx="4">
                  <c:v>5</c:v>
                </c:pt>
                <c:pt idx="5">
                  <c:v>14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3"/>
          <c:order val="3"/>
          <c:tx>
            <c:strRef>
              <c:f>'ARMENIA-GAVAR'!$E$63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'ARMENIA-GAVAR'!$A$64:$A$71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'ARMENIA-GAVAR'!$E$64:$E$71</c:f>
              <c:numCache>
                <c:formatCode>General</c:formatCode>
                <c:ptCount val="8"/>
                <c:pt idx="0">
                  <c:v>7</c:v>
                </c:pt>
                <c:pt idx="1">
                  <c:v>4</c:v>
                </c:pt>
                <c:pt idx="2">
                  <c:v>13</c:v>
                </c:pt>
                <c:pt idx="3">
                  <c:v>6</c:v>
                </c:pt>
                <c:pt idx="4">
                  <c:v>5</c:v>
                </c:pt>
                <c:pt idx="5">
                  <c:v>12</c:v>
                </c:pt>
                <c:pt idx="6">
                  <c:v>9</c:v>
                </c:pt>
                <c:pt idx="7">
                  <c:v>5</c:v>
                </c:pt>
              </c:numCache>
            </c:numRef>
          </c:val>
        </c:ser>
        <c:shape val="box"/>
        <c:axId val="102793984"/>
        <c:axId val="102795520"/>
        <c:axId val="0"/>
      </c:bar3DChart>
      <c:catAx>
        <c:axId val="102793984"/>
        <c:scaling>
          <c:orientation val="minMax"/>
        </c:scaling>
        <c:axPos val="b"/>
        <c:tickLblPos val="nextTo"/>
        <c:crossAx val="102795520"/>
        <c:crosses val="autoZero"/>
        <c:auto val="1"/>
        <c:lblAlgn val="ctr"/>
        <c:lblOffset val="100"/>
      </c:catAx>
      <c:valAx>
        <c:axId val="102795520"/>
        <c:scaling>
          <c:orientation val="minMax"/>
        </c:scaling>
        <c:axPos val="l"/>
        <c:majorGridlines/>
        <c:numFmt formatCode="0%" sourceLinked="1"/>
        <c:tickLblPos val="nextTo"/>
        <c:crossAx val="102793984"/>
        <c:crosses val="autoZero"/>
        <c:crossBetween val="between"/>
      </c:valAx>
    </c:plotArea>
    <c:plotVisOnly val="1"/>
  </c:chart>
  <c:externalData r:id="rId1"/>
</c:chartSpace>
</file>

<file path=ppt/charts/chart1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MEDIA!$B$19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MEDIA!$A$20:$A$33</c:f>
              <c:strCache>
                <c:ptCount val="14"/>
                <c:pt idx="0">
                  <c:v>Armenia - Gavar State Univ.</c:v>
                </c:pt>
                <c:pt idx="1">
                  <c:v>Armenia - Nat.Pol.Univ.</c:v>
                </c:pt>
                <c:pt idx="2">
                  <c:v>Azerbaijan - Baku State University </c:v>
                </c:pt>
                <c:pt idx="3">
                  <c:v>Azerbaijan - University of Architecture and Construction</c:v>
                </c:pt>
                <c:pt idx="4">
                  <c:v>Belarus - Brest State Technical University</c:v>
                </c:pt>
                <c:pt idx="5">
                  <c:v>Belarus - Polotsk State University </c:v>
                </c:pt>
                <c:pt idx="6">
                  <c:v>Georgia -  Tsibili State University</c:v>
                </c:pt>
                <c:pt idx="7">
                  <c:v>Georgia - Georgian Technical University</c:v>
                </c:pt>
                <c:pt idx="8">
                  <c:v>Moldova - Balti State Univ</c:v>
                </c:pt>
                <c:pt idx="9">
                  <c:v>Moldova - Tech.Univ. Moldova</c:v>
                </c:pt>
                <c:pt idx="10">
                  <c:v>Netherlands - TU Delft</c:v>
                </c:pt>
                <c:pt idx="11">
                  <c:v>Portugal - PI Leiria</c:v>
                </c:pt>
                <c:pt idx="12">
                  <c:v>Ukraine - Donestk NTU</c:v>
                </c:pt>
                <c:pt idx="13">
                  <c:v>Ukraine - Donbass NACEA</c:v>
                </c:pt>
              </c:strCache>
            </c:strRef>
          </c:cat>
          <c:val>
            <c:numRef>
              <c:f>MEDIA!$B$20:$B$33</c:f>
              <c:numCache>
                <c:formatCode>General</c:formatCode>
                <c:ptCount val="14"/>
                <c:pt idx="1">
                  <c:v>1</c:v>
                </c:pt>
                <c:pt idx="2">
                  <c:v>16</c:v>
                </c:pt>
                <c:pt idx="3">
                  <c:v>4</c:v>
                </c:pt>
                <c:pt idx="5">
                  <c:v>5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</c:ser>
        <c:ser>
          <c:idx val="1"/>
          <c:order val="1"/>
          <c:tx>
            <c:strRef>
              <c:f>MEDIA!$C$19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MEDIA!$A$20:$A$33</c:f>
              <c:strCache>
                <c:ptCount val="14"/>
                <c:pt idx="0">
                  <c:v>Armenia - Gavar State Univ.</c:v>
                </c:pt>
                <c:pt idx="1">
                  <c:v>Armenia - Nat.Pol.Univ.</c:v>
                </c:pt>
                <c:pt idx="2">
                  <c:v>Azerbaijan - Baku State University </c:v>
                </c:pt>
                <c:pt idx="3">
                  <c:v>Azerbaijan - University of Architecture and Construction</c:v>
                </c:pt>
                <c:pt idx="4">
                  <c:v>Belarus - Brest State Technical University</c:v>
                </c:pt>
                <c:pt idx="5">
                  <c:v>Belarus - Polotsk State University </c:v>
                </c:pt>
                <c:pt idx="6">
                  <c:v>Georgia -  Tsibili State University</c:v>
                </c:pt>
                <c:pt idx="7">
                  <c:v>Georgia - Georgian Technical University</c:v>
                </c:pt>
                <c:pt idx="8">
                  <c:v>Moldova - Balti State Univ</c:v>
                </c:pt>
                <c:pt idx="9">
                  <c:v>Moldova - Tech.Univ. Moldova</c:v>
                </c:pt>
                <c:pt idx="10">
                  <c:v>Netherlands - TU Delft</c:v>
                </c:pt>
                <c:pt idx="11">
                  <c:v>Portugal - PI Leiria</c:v>
                </c:pt>
                <c:pt idx="12">
                  <c:v>Ukraine - Donestk NTU</c:v>
                </c:pt>
                <c:pt idx="13">
                  <c:v>Ukraine - Donbass NACEA</c:v>
                </c:pt>
              </c:strCache>
            </c:strRef>
          </c:cat>
          <c:val>
            <c:numRef>
              <c:f>MEDIA!$C$20:$C$33</c:f>
              <c:numCache>
                <c:formatCode>General</c:formatCode>
                <c:ptCount val="14"/>
                <c:pt idx="0">
                  <c:v>9</c:v>
                </c:pt>
                <c:pt idx="1">
                  <c:v>53</c:v>
                </c:pt>
                <c:pt idx="2">
                  <c:v>40</c:v>
                </c:pt>
                <c:pt idx="3">
                  <c:v>26</c:v>
                </c:pt>
                <c:pt idx="4">
                  <c:v>10</c:v>
                </c:pt>
                <c:pt idx="5">
                  <c:v>37</c:v>
                </c:pt>
                <c:pt idx="6">
                  <c:v>23</c:v>
                </c:pt>
                <c:pt idx="7">
                  <c:v>2</c:v>
                </c:pt>
                <c:pt idx="8">
                  <c:v>21</c:v>
                </c:pt>
                <c:pt idx="12">
                  <c:v>32</c:v>
                </c:pt>
                <c:pt idx="13">
                  <c:v>36</c:v>
                </c:pt>
              </c:numCache>
            </c:numRef>
          </c:val>
        </c:ser>
        <c:ser>
          <c:idx val="2"/>
          <c:order val="2"/>
          <c:tx>
            <c:strRef>
              <c:f>MEDIA!$D$19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MEDIA!$A$20:$A$33</c:f>
              <c:strCache>
                <c:ptCount val="14"/>
                <c:pt idx="0">
                  <c:v>Armenia - Gavar State Univ.</c:v>
                </c:pt>
                <c:pt idx="1">
                  <c:v>Armenia - Nat.Pol.Univ.</c:v>
                </c:pt>
                <c:pt idx="2">
                  <c:v>Azerbaijan - Baku State University </c:v>
                </c:pt>
                <c:pt idx="3">
                  <c:v>Azerbaijan - University of Architecture and Construction</c:v>
                </c:pt>
                <c:pt idx="4">
                  <c:v>Belarus - Brest State Technical University</c:v>
                </c:pt>
                <c:pt idx="5">
                  <c:v>Belarus - Polotsk State University </c:v>
                </c:pt>
                <c:pt idx="6">
                  <c:v>Georgia -  Tsibili State University</c:v>
                </c:pt>
                <c:pt idx="7">
                  <c:v>Georgia - Georgian Technical University</c:v>
                </c:pt>
                <c:pt idx="8">
                  <c:v>Moldova - Balti State Univ</c:v>
                </c:pt>
                <c:pt idx="9">
                  <c:v>Moldova - Tech.Univ. Moldova</c:v>
                </c:pt>
                <c:pt idx="10">
                  <c:v>Netherlands - TU Delft</c:v>
                </c:pt>
                <c:pt idx="11">
                  <c:v>Portugal - PI Leiria</c:v>
                </c:pt>
                <c:pt idx="12">
                  <c:v>Ukraine - Donestk NTU</c:v>
                </c:pt>
                <c:pt idx="13">
                  <c:v>Ukraine - Donbass NACEA</c:v>
                </c:pt>
              </c:strCache>
            </c:strRef>
          </c:cat>
          <c:val>
            <c:numRef>
              <c:f>MEDIA!$D$20:$D$33</c:f>
              <c:numCache>
                <c:formatCode>General</c:formatCode>
                <c:ptCount val="14"/>
                <c:pt idx="0">
                  <c:v>30</c:v>
                </c:pt>
                <c:pt idx="1">
                  <c:v>1</c:v>
                </c:pt>
                <c:pt idx="2">
                  <c:v>19</c:v>
                </c:pt>
                <c:pt idx="3">
                  <c:v>39</c:v>
                </c:pt>
                <c:pt idx="4">
                  <c:v>21</c:v>
                </c:pt>
                <c:pt idx="5">
                  <c:v>35</c:v>
                </c:pt>
                <c:pt idx="6">
                  <c:v>44</c:v>
                </c:pt>
                <c:pt idx="7">
                  <c:v>22</c:v>
                </c:pt>
                <c:pt idx="8">
                  <c:v>36</c:v>
                </c:pt>
                <c:pt idx="9">
                  <c:v>17</c:v>
                </c:pt>
                <c:pt idx="10">
                  <c:v>4</c:v>
                </c:pt>
                <c:pt idx="11">
                  <c:v>43</c:v>
                </c:pt>
                <c:pt idx="12">
                  <c:v>35</c:v>
                </c:pt>
                <c:pt idx="13">
                  <c:v>21</c:v>
                </c:pt>
              </c:numCache>
            </c:numRef>
          </c:val>
        </c:ser>
        <c:ser>
          <c:idx val="3"/>
          <c:order val="3"/>
          <c:tx>
            <c:strRef>
              <c:f>MEDIA!$E$19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MEDIA!$A$20:$A$33</c:f>
              <c:strCache>
                <c:ptCount val="14"/>
                <c:pt idx="0">
                  <c:v>Armenia - Gavar State Univ.</c:v>
                </c:pt>
                <c:pt idx="1">
                  <c:v>Armenia - Nat.Pol.Univ.</c:v>
                </c:pt>
                <c:pt idx="2">
                  <c:v>Azerbaijan - Baku State University </c:v>
                </c:pt>
                <c:pt idx="3">
                  <c:v>Azerbaijan - University of Architecture and Construction</c:v>
                </c:pt>
                <c:pt idx="4">
                  <c:v>Belarus - Brest State Technical University</c:v>
                </c:pt>
                <c:pt idx="5">
                  <c:v>Belarus - Polotsk State University </c:v>
                </c:pt>
                <c:pt idx="6">
                  <c:v>Georgia -  Tsibili State University</c:v>
                </c:pt>
                <c:pt idx="7">
                  <c:v>Georgia - Georgian Technical University</c:v>
                </c:pt>
                <c:pt idx="8">
                  <c:v>Moldova - Balti State Univ</c:v>
                </c:pt>
                <c:pt idx="9">
                  <c:v>Moldova - Tech.Univ. Moldova</c:v>
                </c:pt>
                <c:pt idx="10">
                  <c:v>Netherlands - TU Delft</c:v>
                </c:pt>
                <c:pt idx="11">
                  <c:v>Portugal - PI Leiria</c:v>
                </c:pt>
                <c:pt idx="12">
                  <c:v>Ukraine - Donestk NTU</c:v>
                </c:pt>
                <c:pt idx="13">
                  <c:v>Ukraine - Donbass NACEA</c:v>
                </c:pt>
              </c:strCache>
            </c:strRef>
          </c:cat>
          <c:val>
            <c:numRef>
              <c:f>MEDIA!$E$20:$E$33</c:f>
              <c:numCache>
                <c:formatCode>General</c:formatCode>
                <c:ptCount val="14"/>
                <c:pt idx="0">
                  <c:v>60</c:v>
                </c:pt>
                <c:pt idx="1">
                  <c:v>44</c:v>
                </c:pt>
                <c:pt idx="2">
                  <c:v>24</c:v>
                </c:pt>
                <c:pt idx="3">
                  <c:v>30</c:v>
                </c:pt>
                <c:pt idx="4">
                  <c:v>68</c:v>
                </c:pt>
                <c:pt idx="5">
                  <c:v>22</c:v>
                </c:pt>
                <c:pt idx="6">
                  <c:v>32</c:v>
                </c:pt>
                <c:pt idx="7">
                  <c:v>75</c:v>
                </c:pt>
                <c:pt idx="8">
                  <c:v>42</c:v>
                </c:pt>
                <c:pt idx="9">
                  <c:v>82</c:v>
                </c:pt>
                <c:pt idx="10">
                  <c:v>95</c:v>
                </c:pt>
                <c:pt idx="11">
                  <c:v>56</c:v>
                </c:pt>
                <c:pt idx="12">
                  <c:v>22</c:v>
                </c:pt>
                <c:pt idx="13">
                  <c:v>37</c:v>
                </c:pt>
              </c:numCache>
            </c:numRef>
          </c:val>
        </c:ser>
        <c:shape val="box"/>
        <c:axId val="157488256"/>
        <c:axId val="158007680"/>
        <c:axId val="0"/>
      </c:bar3DChart>
      <c:catAx>
        <c:axId val="157488256"/>
        <c:scaling>
          <c:orientation val="minMax"/>
        </c:scaling>
        <c:axPos val="b"/>
        <c:tickLblPos val="nextTo"/>
        <c:crossAx val="158007680"/>
        <c:crosses val="autoZero"/>
        <c:auto val="1"/>
        <c:lblAlgn val="ctr"/>
        <c:lblOffset val="100"/>
      </c:catAx>
      <c:valAx>
        <c:axId val="158007680"/>
        <c:scaling>
          <c:orientation val="minMax"/>
        </c:scaling>
        <c:axPos val="l"/>
        <c:majorGridlines/>
        <c:numFmt formatCode="0%" sourceLinked="1"/>
        <c:tickLblPos val="nextTo"/>
        <c:crossAx val="157488256"/>
        <c:crosses val="autoZero"/>
        <c:crossBetween val="between"/>
      </c:valAx>
    </c:plotArea>
    <c:plotVisOnly val="1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'ARMENIA-GAVAR'!$A$14:$D$14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'ARMENIA-GAVAR'!$A$15:$D$15</c:f>
              <c:numCache>
                <c:formatCode>General</c:formatCode>
                <c:ptCount val="4"/>
                <c:pt idx="2">
                  <c:v>3</c:v>
                </c:pt>
                <c:pt idx="3">
                  <c:v>7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'ARMENIA-GAVAR'!$A$19:$D$19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'ARMENIA-GAVAR'!$A$20:$D$20</c:f>
              <c:numCache>
                <c:formatCode>General</c:formatCode>
                <c:ptCount val="4"/>
                <c:pt idx="3">
                  <c:v>4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'PORTUGAL-LEIRIA'!$B$65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'PORTUGAL-LEIRIA'!$A$66:$A$73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'PORTUGAL-LEIRIA'!$B$66:$B$73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'PORTUGAL-LEIRIA'!$C$65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'PORTUGAL-LEIRIA'!$A$66:$A$73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'PORTUGAL-LEIRIA'!$C$66:$C$73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'PORTUGAL-LEIRIA'!$D$65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'PORTUGAL-LEIRIA'!$A$66:$A$73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'PORTUGAL-LEIRIA'!$D$66:$D$73</c:f>
              <c:numCache>
                <c:formatCode>General</c:formatCode>
                <c:ptCount val="8"/>
                <c:pt idx="0">
                  <c:v>6</c:v>
                </c:pt>
                <c:pt idx="2">
                  <c:v>5</c:v>
                </c:pt>
                <c:pt idx="3">
                  <c:v>6</c:v>
                </c:pt>
                <c:pt idx="4">
                  <c:v>8</c:v>
                </c:pt>
                <c:pt idx="5">
                  <c:v>8</c:v>
                </c:pt>
                <c:pt idx="6">
                  <c:v>6</c:v>
                </c:pt>
                <c:pt idx="7">
                  <c:v>2</c:v>
                </c:pt>
              </c:numCache>
            </c:numRef>
          </c:val>
        </c:ser>
        <c:ser>
          <c:idx val="3"/>
          <c:order val="3"/>
          <c:tx>
            <c:strRef>
              <c:f>'PORTUGAL-LEIRIA'!$E$65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'PORTUGAL-LEIRIA'!$A$66:$A$73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'PORTUGAL-LEIRIA'!$E$66:$E$73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11</c:v>
                </c:pt>
                <c:pt idx="3">
                  <c:v>2</c:v>
                </c:pt>
                <c:pt idx="4">
                  <c:v>10</c:v>
                </c:pt>
                <c:pt idx="5">
                  <c:v>19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shape val="box"/>
        <c:axId val="128416768"/>
        <c:axId val="128426752"/>
        <c:axId val="0"/>
      </c:bar3DChart>
      <c:catAx>
        <c:axId val="128416768"/>
        <c:scaling>
          <c:orientation val="minMax"/>
        </c:scaling>
        <c:axPos val="b"/>
        <c:tickLblPos val="nextTo"/>
        <c:crossAx val="128426752"/>
        <c:crosses val="autoZero"/>
        <c:auto val="1"/>
        <c:lblAlgn val="ctr"/>
        <c:lblOffset val="100"/>
      </c:catAx>
      <c:valAx>
        <c:axId val="128426752"/>
        <c:scaling>
          <c:orientation val="minMax"/>
        </c:scaling>
        <c:axPos val="l"/>
        <c:majorGridlines/>
        <c:numFmt formatCode="0%" sourceLinked="1"/>
        <c:tickLblPos val="nextTo"/>
        <c:crossAx val="128416768"/>
        <c:crosses val="autoZero"/>
        <c:crossBetween val="between"/>
      </c:valAx>
    </c:plotArea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'ARMENIA-GAVAR'!$A$24:$D$24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'ARMENIA-GAVAR'!$A$25:$D$25</c:f>
              <c:numCache>
                <c:formatCode>General</c:formatCode>
                <c:ptCount val="4"/>
                <c:pt idx="2">
                  <c:v>4</c:v>
                </c:pt>
                <c:pt idx="3">
                  <c:v>13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'ARMENIA-GAVAR'!$A$29:$D$29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'ARMENIA-GAVAR'!$A$30:$D$30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  <c:pt idx="3">
                  <c:v>6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'ARMENIA-GAVAR'!$A$34:$D$34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'ARMENIA-GAVAR'!$A$35:$D$35</c:f>
              <c:numCache>
                <c:formatCode>General</c:formatCode>
                <c:ptCount val="4"/>
                <c:pt idx="1">
                  <c:v>8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'ARMENIA-GAVAR'!$A$39:$D$39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'ARMENIA-GAVAR'!$A$40:$D$40</c:f>
              <c:numCache>
                <c:formatCode>General</c:formatCode>
                <c:ptCount val="4"/>
                <c:pt idx="2">
                  <c:v>14</c:v>
                </c:pt>
                <c:pt idx="3">
                  <c:v>12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'ARMENIA-GAVAR'!$A$44:$D$44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'ARMENIA-GAVAR'!$A$45:$D$45</c:f>
              <c:numCache>
                <c:formatCode>General</c:formatCode>
                <c:ptCount val="4"/>
                <c:pt idx="2">
                  <c:v>1</c:v>
                </c:pt>
                <c:pt idx="3">
                  <c:v>9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'ARMENIA-GAVAR'!$A$49:$D$49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'ARMENIA-GAVAR'!$A$50:$D$50</c:f>
              <c:numCache>
                <c:formatCode>General</c:formatCode>
                <c:ptCount val="4"/>
                <c:pt idx="2">
                  <c:v>1</c:v>
                </c:pt>
                <c:pt idx="3">
                  <c:v>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7"/>
              <c:layout>
                <c:manualLayout>
                  <c:x val="0"/>
                  <c:y val="9.259259259259326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'ARMENIA-GAVAR'!$B$77:$B$84</c:f>
              <c:strCache>
                <c:ptCount val="8"/>
                <c:pt idx="0">
                  <c:v>PUBLICITY </c:v>
                </c:pt>
                <c:pt idx="1">
                  <c:v>LEVEL OF ACHIEVEMENT OF DEGREE’S OBJECTIVES </c:v>
                </c:pt>
                <c:pt idx="2">
                  <c:v>ADMINISTRATIVE SERVICES EQUIPMENT &amp; MATERIALS </c:v>
                </c:pt>
                <c:pt idx="3">
                  <c:v>ACADEMIC STAFF </c:v>
                </c:pt>
                <c:pt idx="4">
                  <c:v>ORIENTATION &amp; ADVICE TO STUDENTS </c:v>
                </c:pt>
                <c:pt idx="5">
                  <c:v>IMPLEMENTATION OF THE STUDY PLAN </c:v>
                </c:pt>
                <c:pt idx="6">
                  <c:v>ADMISSION POLICY </c:v>
                </c:pt>
                <c:pt idx="7">
                  <c:v>GENERAL ASSUMPTIONS </c:v>
                </c:pt>
              </c:strCache>
            </c:strRef>
          </c:cat>
          <c:val>
            <c:numRef>
              <c:f>'ARMENIA-GAVAR'!$C$77:$C$84</c:f>
              <c:numCache>
                <c:formatCode>General</c:formatCode>
                <c:ptCount val="8"/>
                <c:pt idx="0">
                  <c:v>3.8333333333333335</c:v>
                </c:pt>
                <c:pt idx="1">
                  <c:v>3.9</c:v>
                </c:pt>
                <c:pt idx="2">
                  <c:v>3.4615384615384617</c:v>
                </c:pt>
                <c:pt idx="3">
                  <c:v>2.8333333333333335</c:v>
                </c:pt>
                <c:pt idx="4">
                  <c:v>3.625</c:v>
                </c:pt>
                <c:pt idx="5">
                  <c:v>3.7647058823529527</c:v>
                </c:pt>
                <c:pt idx="6">
                  <c:v>4</c:v>
                </c:pt>
                <c:pt idx="7">
                  <c:v>3.7</c:v>
                </c:pt>
              </c:numCache>
            </c:numRef>
          </c:val>
        </c:ser>
        <c:axId val="131102592"/>
        <c:axId val="131104128"/>
      </c:barChart>
      <c:catAx>
        <c:axId val="131102592"/>
        <c:scaling>
          <c:orientation val="minMax"/>
        </c:scaling>
        <c:axPos val="l"/>
        <c:tickLblPos val="nextTo"/>
        <c:crossAx val="131104128"/>
        <c:crosses val="autoZero"/>
        <c:auto val="1"/>
        <c:lblAlgn val="ctr"/>
        <c:lblOffset val="100"/>
      </c:catAx>
      <c:valAx>
        <c:axId val="131104128"/>
        <c:scaling>
          <c:orientation val="minMax"/>
        </c:scaling>
        <c:delete val="1"/>
        <c:axPos val="b"/>
        <c:numFmt formatCode="General" sourceLinked="1"/>
        <c:tickLblPos val="none"/>
        <c:crossAx val="131102592"/>
        <c:crosses val="autoZero"/>
        <c:crossBetween val="between"/>
      </c:valAx>
    </c:plotArea>
    <c:plotVisOnly val="1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'AZERBAIJAN-BSU'!$A$1:$D$1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'AZERBAIJAN-BSU'!$A$2:$D$2</c:f>
              <c:numCache>
                <c:formatCode>General</c:formatCode>
                <c:ptCount val="4"/>
                <c:pt idx="0">
                  <c:v>16</c:v>
                </c:pt>
                <c:pt idx="1">
                  <c:v>40</c:v>
                </c:pt>
                <c:pt idx="2">
                  <c:v>19</c:v>
                </c:pt>
                <c:pt idx="3">
                  <c:v>24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AzUAC!$A$1:$D$1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AzUAC!$A$2:$D$2</c:f>
              <c:numCache>
                <c:formatCode>General</c:formatCode>
                <c:ptCount val="4"/>
                <c:pt idx="0">
                  <c:v>4</c:v>
                </c:pt>
                <c:pt idx="1">
                  <c:v>26</c:v>
                </c:pt>
                <c:pt idx="2">
                  <c:v>39</c:v>
                </c:pt>
                <c:pt idx="3">
                  <c:v>30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AZERBAIJAN!$A$2:$D$2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AZERBAIJAN!$A$3:$D$3</c:f>
              <c:numCache>
                <c:formatCode>General</c:formatCode>
                <c:ptCount val="4"/>
                <c:pt idx="0">
                  <c:v>20</c:v>
                </c:pt>
                <c:pt idx="1">
                  <c:v>66</c:v>
                </c:pt>
                <c:pt idx="2">
                  <c:v>58</c:v>
                </c:pt>
                <c:pt idx="3">
                  <c:v>54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'ARMENIA-NPU'!$A$1:$D$1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'ARMENIA-NPU'!$A$2:$D$2</c:f>
              <c:numCache>
                <c:formatCode>General</c:formatCode>
                <c:ptCount val="4"/>
                <c:pt idx="0">
                  <c:v>1</c:v>
                </c:pt>
                <c:pt idx="1">
                  <c:v>53</c:v>
                </c:pt>
                <c:pt idx="2">
                  <c:v>1</c:v>
                </c:pt>
                <c:pt idx="3">
                  <c:v>44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AzUAC!$B$65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AzUAC!$A$66:$A$73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AzUAC!$B$66:$B$73</c:f>
              <c:numCache>
                <c:formatCode>General</c:formatCode>
                <c:ptCount val="8"/>
                <c:pt idx="2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AzUAC!$C$65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AzUAC!$A$66:$A$73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AzUAC!$C$66:$C$73</c:f>
              <c:numCache>
                <c:formatCode>General</c:formatCode>
                <c:ptCount val="8"/>
                <c:pt idx="0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</c:numCache>
            </c:numRef>
          </c:val>
        </c:ser>
        <c:ser>
          <c:idx val="2"/>
          <c:order val="2"/>
          <c:tx>
            <c:strRef>
              <c:f>AzUAC!$D$65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AzUAC!$A$66:$A$73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AzUAC!$D$66:$D$73</c:f>
              <c:numCache>
                <c:formatCode>General</c:formatCode>
                <c:ptCount val="8"/>
                <c:pt idx="0">
                  <c:v>5</c:v>
                </c:pt>
                <c:pt idx="1">
                  <c:v>1</c:v>
                </c:pt>
                <c:pt idx="2">
                  <c:v>6</c:v>
                </c:pt>
                <c:pt idx="3">
                  <c:v>2</c:v>
                </c:pt>
                <c:pt idx="4">
                  <c:v>8</c:v>
                </c:pt>
                <c:pt idx="5">
                  <c:v>9</c:v>
                </c:pt>
                <c:pt idx="6">
                  <c:v>3</c:v>
                </c:pt>
                <c:pt idx="7">
                  <c:v>3</c:v>
                </c:pt>
              </c:numCache>
            </c:numRef>
          </c:val>
        </c:ser>
        <c:ser>
          <c:idx val="3"/>
          <c:order val="3"/>
          <c:tx>
            <c:strRef>
              <c:f>AzUAC!$E$65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AzUAC!$A$66:$A$73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AzUAC!$E$66:$E$73</c:f>
              <c:numCache>
                <c:formatCode>General</c:formatCode>
                <c:ptCount val="8"/>
                <c:pt idx="0">
                  <c:v>4</c:v>
                </c:pt>
                <c:pt idx="1">
                  <c:v>3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9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</c:ser>
        <c:shape val="box"/>
        <c:axId val="149619840"/>
        <c:axId val="149621376"/>
        <c:axId val="0"/>
      </c:bar3DChart>
      <c:catAx>
        <c:axId val="149619840"/>
        <c:scaling>
          <c:orientation val="minMax"/>
        </c:scaling>
        <c:axPos val="b"/>
        <c:tickLblPos val="nextTo"/>
        <c:crossAx val="149621376"/>
        <c:crosses val="autoZero"/>
        <c:auto val="1"/>
        <c:lblAlgn val="ctr"/>
        <c:lblOffset val="100"/>
      </c:catAx>
      <c:valAx>
        <c:axId val="149621376"/>
        <c:scaling>
          <c:orientation val="minMax"/>
        </c:scaling>
        <c:axPos val="l"/>
        <c:majorGridlines/>
        <c:numFmt formatCode="0%" sourceLinked="1"/>
        <c:tickLblPos val="nextTo"/>
        <c:crossAx val="149619840"/>
        <c:crosses val="autoZero"/>
        <c:crossBetween val="between"/>
      </c:valAx>
    </c:plotArea>
    <c:plotVisOnly val="1"/>
  </c:chart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AzUAC!$A$16:$D$16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AzUAC!$A$17:$D$17</c:f>
              <c:numCache>
                <c:formatCode>General</c:formatCode>
                <c:ptCount val="4"/>
                <c:pt idx="1">
                  <c:v>1</c:v>
                </c:pt>
                <c:pt idx="2">
                  <c:v>5</c:v>
                </c:pt>
                <c:pt idx="3">
                  <c:v>4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AzUAC!$A$21:$D$21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AzUAC!$A$22:$D$22</c:f>
              <c:numCache>
                <c:formatCode>General</c:formatCode>
                <c:ptCount val="4"/>
                <c:pt idx="2">
                  <c:v>1</c:v>
                </c:pt>
                <c:pt idx="3">
                  <c:v>3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AzUAC!$A$26:$D$26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AzUAC!$A$27:$D$27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AzUAC!$A$31:$D$31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AzUAC!$A$32:$D$32</c:f>
              <c:numCache>
                <c:formatCode>General</c:formatCode>
                <c:ptCount val="4"/>
                <c:pt idx="1">
                  <c:v>3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AzUAC!$A$36:$D$36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AzUAC!$A$37:$D$37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8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AzUAC!$A$41:$D$41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AzUAC!$A$42:$D$42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9</c:v>
                </c:pt>
                <c:pt idx="3">
                  <c:v>9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AzUAC!$A$46:$D$46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AzUAC!$A$47:$D$47</c:f>
              <c:numCache>
                <c:formatCode>General</c:formatCode>
                <c:ptCount val="4"/>
                <c:pt idx="1">
                  <c:v>6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cat>
            <c:strRef>
              <c:f>AzUAC!$A$51:$D$51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AzUAC!$A$52:$D$52</c:f>
              <c:numCache>
                <c:formatCode>General</c:formatCode>
                <c:ptCount val="4"/>
                <c:pt idx="2">
                  <c:v>3</c:v>
                </c:pt>
                <c:pt idx="3">
                  <c:v>3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plotVisOnly val="1"/>
  </c:chart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strRef>
              <c:f>AzUAC!$B$79:$B$86</c:f>
              <c:strCache>
                <c:ptCount val="8"/>
                <c:pt idx="0">
                  <c:v>PUBLICITY </c:v>
                </c:pt>
                <c:pt idx="1">
                  <c:v>LEVEL OF ACHIEVEMENT OF DEGREE’S OBJECTIVES </c:v>
                </c:pt>
                <c:pt idx="2">
                  <c:v>ADMINISTRATIVE SERVICES, EQUIPMENT &amp; MATERIALS </c:v>
                </c:pt>
                <c:pt idx="3">
                  <c:v>ACADEMIC STAFF </c:v>
                </c:pt>
                <c:pt idx="4">
                  <c:v>ORIENTATION &amp; ADVICE TO STUDENTS </c:v>
                </c:pt>
                <c:pt idx="5">
                  <c:v>IMPLEMENTATION OF THE STUDY PLAN </c:v>
                </c:pt>
                <c:pt idx="6">
                  <c:v>ADMISSION POLICY </c:v>
                </c:pt>
                <c:pt idx="7">
                  <c:v>GENERAL ASSUMPTIONS </c:v>
                </c:pt>
              </c:strCache>
            </c:strRef>
          </c:cat>
          <c:val>
            <c:numRef>
              <c:f>AzUAC!$C$79:$C$86</c:f>
              <c:numCache>
                <c:formatCode>General</c:formatCode>
                <c:ptCount val="8"/>
                <c:pt idx="0">
                  <c:v>3.5</c:v>
                </c:pt>
                <c:pt idx="1">
                  <c:v>2.5</c:v>
                </c:pt>
                <c:pt idx="2">
                  <c:v>2.925925925925926</c:v>
                </c:pt>
                <c:pt idx="3">
                  <c:v>2.4444444444444438</c:v>
                </c:pt>
                <c:pt idx="4">
                  <c:v>3</c:v>
                </c:pt>
                <c:pt idx="5">
                  <c:v>2.9375</c:v>
                </c:pt>
                <c:pt idx="6">
                  <c:v>3.75</c:v>
                </c:pt>
                <c:pt idx="7">
                  <c:v>3.3</c:v>
                </c:pt>
              </c:numCache>
            </c:numRef>
          </c:val>
        </c:ser>
        <c:axId val="104194432"/>
        <c:axId val="104195968"/>
      </c:barChart>
      <c:catAx>
        <c:axId val="104194432"/>
        <c:scaling>
          <c:orientation val="minMax"/>
        </c:scaling>
        <c:axPos val="l"/>
        <c:tickLblPos val="nextTo"/>
        <c:crossAx val="104195968"/>
        <c:crosses val="autoZero"/>
        <c:auto val="1"/>
        <c:lblAlgn val="ctr"/>
        <c:lblOffset val="100"/>
      </c:catAx>
      <c:valAx>
        <c:axId val="104195968"/>
        <c:scaling>
          <c:orientation val="minMax"/>
        </c:scaling>
        <c:delete val="1"/>
        <c:axPos val="b"/>
        <c:numFmt formatCode="General" sourceLinked="1"/>
        <c:tickLblPos val="none"/>
        <c:crossAx val="10419443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30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61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  <c:showPercent val="1"/>
            </c:dLbl>
            <c:showPercent val="1"/>
          </c:dLbls>
          <c:cat>
            <c:strRef>
              <c:f>'ARMENIA-GAVAR'!$A$1:$D$1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'ARMENIA-GAVAR'!$A$2:$D$2</c:f>
              <c:numCache>
                <c:formatCode>General</c:formatCode>
                <c:ptCount val="4"/>
                <c:pt idx="1">
                  <c:v>9</c:v>
                </c:pt>
                <c:pt idx="2">
                  <c:v>30</c:v>
                </c:pt>
                <c:pt idx="3">
                  <c:v>60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'AZERBAIJAN-BSU'!$B$65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'AZERBAIJAN-BSU'!$A$66:$A$73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'AZERBAIJAN-BSU'!$B$66:$B$73</c:f>
              <c:numCache>
                <c:formatCode>General</c:formatCode>
                <c:ptCount val="8"/>
                <c:pt idx="0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</c:ser>
        <c:ser>
          <c:idx val="1"/>
          <c:order val="1"/>
          <c:tx>
            <c:strRef>
              <c:f>'AZERBAIJAN-BSU'!$C$65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'AZERBAIJAN-BSU'!$A$66:$A$73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'AZERBAIJAN-BSU'!$C$66:$C$73</c:f>
              <c:numCache>
                <c:formatCode>General</c:formatCode>
                <c:ptCount val="8"/>
                <c:pt idx="0">
                  <c:v>8</c:v>
                </c:pt>
                <c:pt idx="2">
                  <c:v>5</c:v>
                </c:pt>
                <c:pt idx="3">
                  <c:v>1</c:v>
                </c:pt>
                <c:pt idx="4">
                  <c:v>5</c:v>
                </c:pt>
                <c:pt idx="5">
                  <c:v>19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'AZERBAIJAN-BSU'!$D$65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'AZERBAIJAN-BSU'!$A$66:$A$73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'AZERBAIJAN-BSU'!$D$66:$D$73</c:f>
              <c:numCache>
                <c:formatCode>General</c:formatCode>
                <c:ptCount val="8"/>
                <c:pt idx="1">
                  <c:v>1</c:v>
                </c:pt>
                <c:pt idx="3">
                  <c:v>1</c:v>
                </c:pt>
                <c:pt idx="4">
                  <c:v>7</c:v>
                </c:pt>
                <c:pt idx="5">
                  <c:v>1</c:v>
                </c:pt>
                <c:pt idx="6">
                  <c:v>6</c:v>
                </c:pt>
                <c:pt idx="7">
                  <c:v>3</c:v>
                </c:pt>
              </c:numCache>
            </c:numRef>
          </c:val>
        </c:ser>
        <c:ser>
          <c:idx val="3"/>
          <c:order val="3"/>
          <c:tx>
            <c:strRef>
              <c:f>'AZERBAIJAN-BSU'!$E$65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'AZERBAIJAN-BSU'!$A$66:$A$73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'AZERBAIJAN-BSU'!$E$66:$E$73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9</c:v>
                </c:pt>
                <c:pt idx="3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3</c:v>
                </c:pt>
                <c:pt idx="7">
                  <c:v>2</c:v>
                </c:pt>
              </c:numCache>
            </c:numRef>
          </c:val>
        </c:ser>
        <c:shape val="box"/>
        <c:axId val="131527040"/>
        <c:axId val="131528576"/>
        <c:axId val="0"/>
      </c:bar3DChart>
      <c:catAx>
        <c:axId val="131527040"/>
        <c:scaling>
          <c:orientation val="minMax"/>
        </c:scaling>
        <c:axPos val="b"/>
        <c:tickLblPos val="nextTo"/>
        <c:crossAx val="131528576"/>
        <c:crosses val="autoZero"/>
        <c:auto val="1"/>
        <c:lblAlgn val="ctr"/>
        <c:lblOffset val="100"/>
      </c:catAx>
      <c:valAx>
        <c:axId val="131528576"/>
        <c:scaling>
          <c:orientation val="minMax"/>
        </c:scaling>
        <c:axPos val="l"/>
        <c:majorGridlines/>
        <c:numFmt formatCode="0%" sourceLinked="1"/>
        <c:tickLblPos val="nextTo"/>
        <c:crossAx val="131527040"/>
        <c:crosses val="autoZero"/>
        <c:crossBetween val="between"/>
      </c:valAx>
    </c:plotArea>
    <c:plotVisOnly val="1"/>
  </c:chart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firstSliceAng val="0"/>
        <c:holeSize val="50"/>
      </c:doughnutChart>
    </c:plotArea>
    <c:plotVisOnly val="1"/>
  </c:chart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'AZERBAIJAN-BSU'!$A$16:$D$16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'AZERBAIJAN-BSU'!$A$17:$D$17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'AZERBAIJAN-BSU'!$A$21:$D$21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'AZERBAIJAN-BSU'!$A$22:$D$22</c:f>
              <c:numCache>
                <c:formatCode>General</c:formatCode>
                <c:ptCount val="4"/>
                <c:pt idx="2">
                  <c:v>1</c:v>
                </c:pt>
                <c:pt idx="3">
                  <c:v>3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'AZERBAIJAN-BSU'!$A$26:$D$26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'AZERBAIJAN-BSU'!$A$27:$D$27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3">
                  <c:v>9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'AZERBAIJAN-BSU'!$A$31:$D$31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'AZERBAIJAN-BSU'!$A$32:$D$32</c:f>
              <c:numCache>
                <c:formatCode>General</c:formatCode>
                <c:ptCount val="4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'AZERBAIJAN-BSU'!$A$36:$D$36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'AZERBAIJAN-BSU'!$A$37:$D$37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3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'AZERBAIJAN-BSU'!$A$41:$D$41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'AZERBAIJAN-BSU'!$A$42:$D$42</c:f>
              <c:numCache>
                <c:formatCode>General</c:formatCode>
                <c:ptCount val="4"/>
                <c:pt idx="0">
                  <c:v>6</c:v>
                </c:pt>
                <c:pt idx="1">
                  <c:v>19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'AZERBAIJAN-BSU'!$A$46:$D$46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'AZERBAIJAN-BSU'!$A$47:$D$47</c:f>
              <c:numCache>
                <c:formatCode>General</c:formatCode>
                <c:ptCount val="4"/>
                <c:pt idx="1">
                  <c:v>1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plotArea>
      <c:layout/>
      <c:doughnutChart>
        <c:varyColors val="1"/>
        <c:ser>
          <c:idx val="0"/>
          <c:order val="0"/>
          <c:tx>
            <c:strRef>
              <c:f>'AZERBAIJAN-BSU'!$A$52</c:f>
              <c:strCache>
                <c:ptCount val="1"/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howPercent val="1"/>
            <c:showLeaderLines val="1"/>
          </c:dLbls>
          <c:cat>
            <c:numRef>
              <c:f>'AZERBAIJAN-BSU'!$B$51:$D$51</c:f>
              <c:numCache>
                <c:formatCode>General</c:formatCode>
                <c:ptCount val="3"/>
              </c:numCache>
            </c:numRef>
          </c:cat>
          <c:val>
            <c:numRef>
              <c:f>'AZERBAIJAN-BSU'!$B$52:$D$52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ARMENIA!$A$2:$D$2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ARMENIA!$A$3:$D$3</c:f>
              <c:numCache>
                <c:formatCode>General</c:formatCode>
                <c:ptCount val="4"/>
                <c:pt idx="0">
                  <c:v>1</c:v>
                </c:pt>
                <c:pt idx="1">
                  <c:v>62</c:v>
                </c:pt>
                <c:pt idx="2">
                  <c:v>31</c:v>
                </c:pt>
                <c:pt idx="3">
                  <c:v>104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strRef>
              <c:f>'AZERBAIJAN-BSU'!$B$79:$B$86</c:f>
              <c:strCache>
                <c:ptCount val="8"/>
                <c:pt idx="0">
                  <c:v>PUBLICITY </c:v>
                </c:pt>
                <c:pt idx="1">
                  <c:v>LEVEL OF ACHIEVEMENT OF DEGREE’S OBJECTIVES </c:v>
                </c:pt>
                <c:pt idx="2">
                  <c:v>ADMINISTRATIVE SERVICES, EQUIPMENT &amp; MATERIALS </c:v>
                </c:pt>
                <c:pt idx="3">
                  <c:v>ACADEMIC STAFF </c:v>
                </c:pt>
                <c:pt idx="4">
                  <c:v>ORIENTATION &amp; ADVICE TO STUDENTS </c:v>
                </c:pt>
                <c:pt idx="5">
                  <c:v>IMPLEMENTATION OF THE STUDY PLAN </c:v>
                </c:pt>
                <c:pt idx="6">
                  <c:v>ADMISSION POLICY </c:v>
                </c:pt>
                <c:pt idx="7">
                  <c:v>GENERAL ASSUMPTIONS </c:v>
                </c:pt>
              </c:strCache>
            </c:strRef>
          </c:cat>
          <c:val>
            <c:numRef>
              <c:f>'AZERBAIJAN-BSU'!$C$79:$C$86</c:f>
              <c:numCache>
                <c:formatCode>General</c:formatCode>
                <c:ptCount val="8"/>
                <c:pt idx="0">
                  <c:v>3.1666666666666665</c:v>
                </c:pt>
                <c:pt idx="1">
                  <c:v>3.2</c:v>
                </c:pt>
                <c:pt idx="2">
                  <c:v>1.8888888888888915</c:v>
                </c:pt>
                <c:pt idx="3">
                  <c:v>2.5555555555555554</c:v>
                </c:pt>
                <c:pt idx="4">
                  <c:v>2.125</c:v>
                </c:pt>
                <c:pt idx="5">
                  <c:v>3</c:v>
                </c:pt>
                <c:pt idx="6">
                  <c:v>3.75</c:v>
                </c:pt>
                <c:pt idx="7">
                  <c:v>2.1</c:v>
                </c:pt>
              </c:numCache>
            </c:numRef>
          </c:val>
        </c:ser>
        <c:axId val="131941120"/>
        <c:axId val="131942656"/>
      </c:barChart>
      <c:catAx>
        <c:axId val="131941120"/>
        <c:scaling>
          <c:orientation val="minMax"/>
        </c:scaling>
        <c:axPos val="l"/>
        <c:tickLblPos val="nextTo"/>
        <c:crossAx val="131942656"/>
        <c:crosses val="autoZero"/>
        <c:auto val="1"/>
        <c:lblAlgn val="ctr"/>
        <c:lblOffset val="100"/>
      </c:catAx>
      <c:valAx>
        <c:axId val="131942656"/>
        <c:scaling>
          <c:orientation val="minMax"/>
        </c:scaling>
        <c:delete val="1"/>
        <c:axPos val="b"/>
        <c:numFmt formatCode="General" sourceLinked="1"/>
        <c:tickLblPos val="none"/>
        <c:crossAx val="131941120"/>
        <c:crosses val="autoZero"/>
        <c:crossBetween val="between"/>
      </c:valAx>
    </c:plotArea>
    <c:plotVisOnly val="1"/>
  </c:chart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'BELARUS-BREST'!$A$1:$D$1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'BELARUS-BREST'!$A$2:$D$2</c:f>
              <c:numCache>
                <c:formatCode>General</c:formatCode>
                <c:ptCount val="4"/>
                <c:pt idx="1">
                  <c:v>10</c:v>
                </c:pt>
                <c:pt idx="2">
                  <c:v>21</c:v>
                </c:pt>
                <c:pt idx="3">
                  <c:v>68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'BELARUS-PSU'!$A$1:$D$1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'BELARUS-PSU'!$A$2:$D$2</c:f>
              <c:numCache>
                <c:formatCode>General</c:formatCode>
                <c:ptCount val="4"/>
                <c:pt idx="0">
                  <c:v>5</c:v>
                </c:pt>
                <c:pt idx="1">
                  <c:v>37</c:v>
                </c:pt>
                <c:pt idx="2">
                  <c:v>35</c:v>
                </c:pt>
                <c:pt idx="3">
                  <c:v>22</c:v>
                </c:pt>
              </c:numCache>
            </c:numRef>
          </c:val>
        </c:ser>
        <c:dLbls>
          <c:showVal val="1"/>
        </c:dLbls>
        <c:firstSliceAng val="0"/>
      </c:pieChart>
    </c:plotArea>
    <c:plotVisOnly val="1"/>
    <c:dispBlanksAs val="zero"/>
  </c:chart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BELARUS!$A$2:$D$2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BELARUS!$A$3:$D$3</c:f>
              <c:numCache>
                <c:formatCode>General</c:formatCode>
                <c:ptCount val="4"/>
                <c:pt idx="0">
                  <c:v>5</c:v>
                </c:pt>
                <c:pt idx="1">
                  <c:v>47</c:v>
                </c:pt>
                <c:pt idx="2">
                  <c:v>56</c:v>
                </c:pt>
                <c:pt idx="3">
                  <c:v>90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BELARUS!$B$16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BELARUS!$A$17:$A$18</c:f>
              <c:strCache>
                <c:ptCount val="2"/>
                <c:pt idx="0">
                  <c:v>BSTU</c:v>
                </c:pt>
                <c:pt idx="1">
                  <c:v>PSU</c:v>
                </c:pt>
              </c:strCache>
            </c:strRef>
          </c:cat>
          <c:val>
            <c:numRef>
              <c:f>BELARUS!$B$17:$B$18</c:f>
              <c:numCache>
                <c:formatCode>General</c:formatCode>
                <c:ptCount val="2"/>
                <c:pt idx="1">
                  <c:v>5</c:v>
                </c:pt>
              </c:numCache>
            </c:numRef>
          </c:val>
        </c:ser>
        <c:ser>
          <c:idx val="1"/>
          <c:order val="1"/>
          <c:tx>
            <c:strRef>
              <c:f>BELARUS!$C$16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BELARUS!$A$17:$A$18</c:f>
              <c:strCache>
                <c:ptCount val="2"/>
                <c:pt idx="0">
                  <c:v>BSTU</c:v>
                </c:pt>
                <c:pt idx="1">
                  <c:v>PSU</c:v>
                </c:pt>
              </c:strCache>
            </c:strRef>
          </c:cat>
          <c:val>
            <c:numRef>
              <c:f>BELARUS!$C$17:$C$18</c:f>
              <c:numCache>
                <c:formatCode>General</c:formatCode>
                <c:ptCount val="2"/>
                <c:pt idx="0">
                  <c:v>10</c:v>
                </c:pt>
                <c:pt idx="1">
                  <c:v>37</c:v>
                </c:pt>
              </c:numCache>
            </c:numRef>
          </c:val>
        </c:ser>
        <c:ser>
          <c:idx val="2"/>
          <c:order val="2"/>
          <c:tx>
            <c:strRef>
              <c:f>BELARUS!$D$16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BELARUS!$A$17:$A$18</c:f>
              <c:strCache>
                <c:ptCount val="2"/>
                <c:pt idx="0">
                  <c:v>BSTU</c:v>
                </c:pt>
                <c:pt idx="1">
                  <c:v>PSU</c:v>
                </c:pt>
              </c:strCache>
            </c:strRef>
          </c:cat>
          <c:val>
            <c:numRef>
              <c:f>BELARUS!$D$17:$D$18</c:f>
              <c:numCache>
                <c:formatCode>General</c:formatCode>
                <c:ptCount val="2"/>
                <c:pt idx="0">
                  <c:v>21</c:v>
                </c:pt>
                <c:pt idx="1">
                  <c:v>35</c:v>
                </c:pt>
              </c:numCache>
            </c:numRef>
          </c:val>
        </c:ser>
        <c:ser>
          <c:idx val="3"/>
          <c:order val="3"/>
          <c:tx>
            <c:strRef>
              <c:f>BELARUS!$E$16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BELARUS!$A$17:$A$18</c:f>
              <c:strCache>
                <c:ptCount val="2"/>
                <c:pt idx="0">
                  <c:v>BSTU</c:v>
                </c:pt>
                <c:pt idx="1">
                  <c:v>PSU</c:v>
                </c:pt>
              </c:strCache>
            </c:strRef>
          </c:cat>
          <c:val>
            <c:numRef>
              <c:f>BELARUS!$E$17:$E$18</c:f>
              <c:numCache>
                <c:formatCode>General</c:formatCode>
                <c:ptCount val="2"/>
                <c:pt idx="0">
                  <c:v>68</c:v>
                </c:pt>
                <c:pt idx="1">
                  <c:v>22</c:v>
                </c:pt>
              </c:numCache>
            </c:numRef>
          </c:val>
        </c:ser>
        <c:axId val="138473472"/>
        <c:axId val="138475008"/>
      </c:barChart>
      <c:catAx>
        <c:axId val="138473472"/>
        <c:scaling>
          <c:orientation val="minMax"/>
        </c:scaling>
        <c:axPos val="b"/>
        <c:tickLblPos val="nextTo"/>
        <c:crossAx val="138475008"/>
        <c:crosses val="autoZero"/>
        <c:auto val="1"/>
        <c:lblAlgn val="ctr"/>
        <c:lblOffset val="100"/>
      </c:catAx>
      <c:valAx>
        <c:axId val="138475008"/>
        <c:scaling>
          <c:orientation val="minMax"/>
        </c:scaling>
        <c:axPos val="l"/>
        <c:majorGridlines/>
        <c:numFmt formatCode="General" sourceLinked="1"/>
        <c:tickLblPos val="nextTo"/>
        <c:crossAx val="138473472"/>
        <c:crosses val="autoZero"/>
        <c:crossBetween val="between"/>
      </c:valAx>
    </c:plotArea>
    <c:plotVisOnly val="1"/>
  </c:chart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'BELARUS-BREST'!$B$64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'BELARUS-BREST'!$A$65:$A$72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'BELARUS-BREST'!$B$65:$B$72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'BELARUS-BREST'!$C$64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'BELARUS-BREST'!$A$65:$A$72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'BELARUS-BREST'!$C$65:$C$72</c:f>
              <c:numCache>
                <c:formatCode>General</c:formatCode>
                <c:ptCount val="8"/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'BELARUS-BREST'!$D$64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'BELARUS-BREST'!$A$65:$A$72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'BELARUS-BREST'!$D$65:$D$72</c:f>
              <c:numCache>
                <c:formatCode>General</c:formatCode>
                <c:ptCount val="8"/>
                <c:pt idx="0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3"/>
          <c:order val="3"/>
          <c:tx>
            <c:strRef>
              <c:f>'BELARUS-BREST'!$E$64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'BELARUS-BREST'!$A$65:$A$72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'BELARUS-BREST'!$E$65:$E$72</c:f>
              <c:numCache>
                <c:formatCode>General</c:formatCode>
                <c:ptCount val="8"/>
                <c:pt idx="0">
                  <c:v>8</c:v>
                </c:pt>
                <c:pt idx="1">
                  <c:v>4</c:v>
                </c:pt>
                <c:pt idx="2">
                  <c:v>12</c:v>
                </c:pt>
                <c:pt idx="3">
                  <c:v>5</c:v>
                </c:pt>
                <c:pt idx="4">
                  <c:v>11</c:v>
                </c:pt>
                <c:pt idx="5">
                  <c:v>19</c:v>
                </c:pt>
                <c:pt idx="6">
                  <c:v>9</c:v>
                </c:pt>
                <c:pt idx="7">
                  <c:v>6</c:v>
                </c:pt>
              </c:numCache>
            </c:numRef>
          </c:val>
        </c:ser>
        <c:shape val="box"/>
        <c:axId val="131699072"/>
        <c:axId val="131700608"/>
        <c:axId val="0"/>
      </c:bar3DChart>
      <c:catAx>
        <c:axId val="131699072"/>
        <c:scaling>
          <c:orientation val="minMax"/>
        </c:scaling>
        <c:axPos val="b"/>
        <c:tickLblPos val="nextTo"/>
        <c:crossAx val="131700608"/>
        <c:crosses val="autoZero"/>
        <c:auto val="1"/>
        <c:lblAlgn val="ctr"/>
        <c:lblOffset val="100"/>
      </c:catAx>
      <c:valAx>
        <c:axId val="131700608"/>
        <c:scaling>
          <c:orientation val="minMax"/>
        </c:scaling>
        <c:axPos val="l"/>
        <c:majorGridlines/>
        <c:numFmt formatCode="0%" sourceLinked="1"/>
        <c:tickLblPos val="nextTo"/>
        <c:crossAx val="131699072"/>
        <c:crosses val="autoZero"/>
        <c:crossBetween val="between"/>
      </c:valAx>
    </c:plotArea>
    <c:plotVisOnly val="1"/>
  </c:chart>
  <c:externalData r:id="rId1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spPr>
            <a:solidFill>
              <a:srgbClr val="FFFF00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'BELARUS-BREST'!$A$15:$D$15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'BELARUS-BREST'!$A$16:$D$16</c:f>
              <c:numCache>
                <c:formatCode>General</c:formatCode>
                <c:ptCount val="4"/>
                <c:pt idx="2">
                  <c:v>2</c:v>
                </c:pt>
                <c:pt idx="3">
                  <c:v>8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'BELARUS-BREST'!$A$20:$D$20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'BELARUS-BREST'!$A$21:$D$21</c:f>
              <c:numCache>
                <c:formatCode>General</c:formatCode>
                <c:ptCount val="4"/>
                <c:pt idx="3">
                  <c:v>4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'BELARUS-BREST'!$A$25:$D$25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'BELARUS-BREST'!$A$26:$D$26</c:f>
              <c:numCache>
                <c:formatCode>General</c:formatCode>
                <c:ptCount val="4"/>
                <c:pt idx="1">
                  <c:v>2</c:v>
                </c:pt>
                <c:pt idx="2">
                  <c:v>2</c:v>
                </c:pt>
                <c:pt idx="3">
                  <c:v>12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'BELARUS-BREST'!$A$30:$D$30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'BELARUS-BREST'!$A$31:$D$31</c:f>
              <c:numCache>
                <c:formatCode>General</c:formatCode>
                <c:ptCount val="4"/>
                <c:pt idx="1">
                  <c:v>2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ARMENIA!$B$15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ARMENIA!$A$16:$A$17</c:f>
              <c:strCache>
                <c:ptCount val="2"/>
                <c:pt idx="0">
                  <c:v>NPU</c:v>
                </c:pt>
                <c:pt idx="1">
                  <c:v>GAVAR</c:v>
                </c:pt>
              </c:strCache>
            </c:strRef>
          </c:cat>
          <c:val>
            <c:numRef>
              <c:f>ARMENIA!$B$16:$B$17</c:f>
              <c:numCache>
                <c:formatCode>General</c:formatCode>
                <c:ptCount val="2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ARMENIA!$C$15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ARMENIA!$A$16:$A$17</c:f>
              <c:strCache>
                <c:ptCount val="2"/>
                <c:pt idx="0">
                  <c:v>NPU</c:v>
                </c:pt>
                <c:pt idx="1">
                  <c:v>GAVAR</c:v>
                </c:pt>
              </c:strCache>
            </c:strRef>
          </c:cat>
          <c:val>
            <c:numRef>
              <c:f>ARMENIA!$C$16:$C$17</c:f>
              <c:numCache>
                <c:formatCode>General</c:formatCode>
                <c:ptCount val="2"/>
                <c:pt idx="0">
                  <c:v>53</c:v>
                </c:pt>
                <c:pt idx="1">
                  <c:v>9</c:v>
                </c:pt>
              </c:numCache>
            </c:numRef>
          </c:val>
        </c:ser>
        <c:ser>
          <c:idx val="2"/>
          <c:order val="2"/>
          <c:tx>
            <c:strRef>
              <c:f>ARMENIA!$D$15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ARMENIA!$A$16:$A$17</c:f>
              <c:strCache>
                <c:ptCount val="2"/>
                <c:pt idx="0">
                  <c:v>NPU</c:v>
                </c:pt>
                <c:pt idx="1">
                  <c:v>GAVAR</c:v>
                </c:pt>
              </c:strCache>
            </c:strRef>
          </c:cat>
          <c:val>
            <c:numRef>
              <c:f>ARMENIA!$D$16:$D$17</c:f>
              <c:numCache>
                <c:formatCode>General</c:formatCode>
                <c:ptCount val="2"/>
                <c:pt idx="0">
                  <c:v>1</c:v>
                </c:pt>
                <c:pt idx="1">
                  <c:v>30</c:v>
                </c:pt>
              </c:numCache>
            </c:numRef>
          </c:val>
        </c:ser>
        <c:ser>
          <c:idx val="3"/>
          <c:order val="3"/>
          <c:tx>
            <c:strRef>
              <c:f>ARMENIA!$E$15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ARMENIA!$A$16:$A$17</c:f>
              <c:strCache>
                <c:ptCount val="2"/>
                <c:pt idx="0">
                  <c:v>NPU</c:v>
                </c:pt>
                <c:pt idx="1">
                  <c:v>GAVAR</c:v>
                </c:pt>
              </c:strCache>
            </c:strRef>
          </c:cat>
          <c:val>
            <c:numRef>
              <c:f>ARMENIA!$E$16:$E$17</c:f>
              <c:numCache>
                <c:formatCode>General</c:formatCode>
                <c:ptCount val="2"/>
                <c:pt idx="0">
                  <c:v>44</c:v>
                </c:pt>
                <c:pt idx="1">
                  <c:v>60</c:v>
                </c:pt>
              </c:numCache>
            </c:numRef>
          </c:val>
        </c:ser>
        <c:axId val="129678720"/>
        <c:axId val="129692800"/>
      </c:barChart>
      <c:catAx>
        <c:axId val="129678720"/>
        <c:scaling>
          <c:orientation val="minMax"/>
        </c:scaling>
        <c:axPos val="b"/>
        <c:tickLblPos val="nextTo"/>
        <c:crossAx val="129692800"/>
        <c:crosses val="autoZero"/>
        <c:auto val="1"/>
        <c:lblAlgn val="ctr"/>
        <c:lblOffset val="100"/>
      </c:catAx>
      <c:valAx>
        <c:axId val="129692800"/>
        <c:scaling>
          <c:orientation val="minMax"/>
        </c:scaling>
        <c:axPos val="l"/>
        <c:majorGridlines/>
        <c:numFmt formatCode="General" sourceLinked="1"/>
        <c:tickLblPos val="nextTo"/>
        <c:crossAx val="129678720"/>
        <c:crosses val="autoZero"/>
        <c:crossBetween val="between"/>
      </c:valAx>
    </c:plotArea>
    <c:plotVisOnly val="1"/>
  </c:chart>
  <c:externalData r:id="rId1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'BELARUS-BREST'!$A$35:$D$35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'BELARUS-BREST'!$A$36:$D$36</c:f>
              <c:numCache>
                <c:formatCode>General</c:formatCode>
                <c:ptCount val="4"/>
                <c:pt idx="1">
                  <c:v>2</c:v>
                </c:pt>
                <c:pt idx="2">
                  <c:v>5</c:v>
                </c:pt>
                <c:pt idx="3">
                  <c:v>11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'BELARUS-BREST'!$A$40:$D$40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'BELARUS-BREST'!$A$41:$D$41</c:f>
              <c:numCache>
                <c:formatCode>General</c:formatCode>
                <c:ptCount val="4"/>
                <c:pt idx="1">
                  <c:v>4</c:v>
                </c:pt>
                <c:pt idx="2">
                  <c:v>4</c:v>
                </c:pt>
                <c:pt idx="3">
                  <c:v>19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'BELARUS-BREST'!$A$45:$D$45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'BELARUS-BREST'!$A$46:$D$46</c:f>
              <c:numCache>
                <c:formatCode>General</c:formatCode>
                <c:ptCount val="4"/>
                <c:pt idx="2">
                  <c:v>1</c:v>
                </c:pt>
                <c:pt idx="3">
                  <c:v>9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'BELARUS-BREST'!$A$50:$D$50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'BELARUS-BREST'!$A$51:$D$51</c:f>
              <c:numCache>
                <c:formatCode>General</c:formatCode>
                <c:ptCount val="4"/>
                <c:pt idx="3">
                  <c:v>6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strRef>
              <c:f>'BELARUS-BREST'!$B$78:$B$85</c:f>
              <c:strCache>
                <c:ptCount val="8"/>
                <c:pt idx="0">
                  <c:v>PUBLICITY </c:v>
                </c:pt>
                <c:pt idx="1">
                  <c:v>LEVEL OF ACHIEVEMENT OF DEGREE’S OBJECTIVES </c:v>
                </c:pt>
                <c:pt idx="2">
                  <c:v>ADMINISTRATIVE STAFF, EQUIPMENT &amp; MATERIALS </c:v>
                </c:pt>
                <c:pt idx="3">
                  <c:v>ACADEMIC STAFF </c:v>
                </c:pt>
                <c:pt idx="4">
                  <c:v>ORIENTATION &amp; ADVICE TO STUDENTS </c:v>
                </c:pt>
                <c:pt idx="5">
                  <c:v>IMPLEMENTATION OF THE STUDY PLAN </c:v>
                </c:pt>
                <c:pt idx="6">
                  <c:v>ADMISSION POLICY </c:v>
                </c:pt>
                <c:pt idx="7">
                  <c:v>GENERAL ASSUMPTIONS </c:v>
                </c:pt>
              </c:strCache>
            </c:strRef>
          </c:cat>
          <c:val>
            <c:numRef>
              <c:f>'BELARUS-BREST'!$C$78:$C$85</c:f>
              <c:numCache>
                <c:formatCode>General</c:formatCode>
                <c:ptCount val="8"/>
                <c:pt idx="0">
                  <c:v>4</c:v>
                </c:pt>
                <c:pt idx="1">
                  <c:v>3.9</c:v>
                </c:pt>
                <c:pt idx="2">
                  <c:v>3.5555555555555554</c:v>
                </c:pt>
                <c:pt idx="3">
                  <c:v>3.5</c:v>
                </c:pt>
                <c:pt idx="4">
                  <c:v>3.3749999999999987</c:v>
                </c:pt>
                <c:pt idx="5">
                  <c:v>3.625</c:v>
                </c:pt>
                <c:pt idx="6">
                  <c:v>4</c:v>
                </c:pt>
                <c:pt idx="7">
                  <c:v>3.8</c:v>
                </c:pt>
              </c:numCache>
            </c:numRef>
          </c:val>
        </c:ser>
        <c:axId val="138498816"/>
        <c:axId val="138500352"/>
      </c:barChart>
      <c:catAx>
        <c:axId val="138498816"/>
        <c:scaling>
          <c:orientation val="minMax"/>
        </c:scaling>
        <c:axPos val="l"/>
        <c:tickLblPos val="nextTo"/>
        <c:crossAx val="138500352"/>
        <c:crosses val="autoZero"/>
        <c:auto val="1"/>
        <c:lblAlgn val="ctr"/>
        <c:lblOffset val="100"/>
      </c:catAx>
      <c:valAx>
        <c:axId val="138500352"/>
        <c:scaling>
          <c:orientation val="minMax"/>
        </c:scaling>
        <c:delete val="1"/>
        <c:axPos val="b"/>
        <c:numFmt formatCode="General" sourceLinked="1"/>
        <c:tickLblPos val="none"/>
        <c:crossAx val="138498816"/>
        <c:crosses val="autoZero"/>
        <c:crossBetween val="between"/>
      </c:valAx>
    </c:plotArea>
    <c:plotVisOnly val="1"/>
  </c:chart>
  <c:externalData r:id="rId1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'BELARUS-PSU'!$B$63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'BELARUS-PSU'!$A$64:$A$71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'BELARUS-PSU'!$B$64:$B$71</c:f>
              <c:numCache>
                <c:formatCode>General</c:formatCode>
                <c:ptCount val="8"/>
                <c:pt idx="0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'BELARUS-PSU'!$C$63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'BELARUS-PSU'!$A$64:$A$71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'BELARUS-PSU'!$C$64:$C$71</c:f>
              <c:numCache>
                <c:formatCode>General</c:formatCode>
                <c:ptCount val="8"/>
                <c:pt idx="0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8</c:v>
                </c:pt>
                <c:pt idx="5">
                  <c:v>19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ser>
          <c:idx val="2"/>
          <c:order val="2"/>
          <c:tx>
            <c:strRef>
              <c:f>'BELARUS-PSU'!$D$63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'BELARUS-PSU'!$A$64:$A$71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'BELARUS-PSU'!$D$64:$D$71</c:f>
              <c:numCache>
                <c:formatCode>General</c:formatCode>
                <c:ptCount val="8"/>
                <c:pt idx="0">
                  <c:v>6</c:v>
                </c:pt>
                <c:pt idx="1">
                  <c:v>1</c:v>
                </c:pt>
                <c:pt idx="2">
                  <c:v>6</c:v>
                </c:pt>
                <c:pt idx="3">
                  <c:v>2</c:v>
                </c:pt>
                <c:pt idx="4">
                  <c:v>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</c:numCache>
            </c:numRef>
          </c:val>
        </c:ser>
        <c:ser>
          <c:idx val="3"/>
          <c:order val="3"/>
          <c:tx>
            <c:strRef>
              <c:f>'BELARUS-PSU'!$E$63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'BELARUS-PSU'!$A$64:$A$71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'BELARUS-PSU'!$E$64:$E$71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9</c:v>
                </c:pt>
                <c:pt idx="3">
                  <c:v>1</c:v>
                </c:pt>
                <c:pt idx="4">
                  <c:v>2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</c:ser>
        <c:shape val="box"/>
        <c:axId val="138535296"/>
        <c:axId val="138536832"/>
        <c:axId val="0"/>
      </c:bar3DChart>
      <c:catAx>
        <c:axId val="138535296"/>
        <c:scaling>
          <c:orientation val="minMax"/>
        </c:scaling>
        <c:axPos val="b"/>
        <c:tickLblPos val="nextTo"/>
        <c:crossAx val="138536832"/>
        <c:crosses val="autoZero"/>
        <c:auto val="1"/>
        <c:lblAlgn val="ctr"/>
        <c:lblOffset val="100"/>
      </c:catAx>
      <c:valAx>
        <c:axId val="138536832"/>
        <c:scaling>
          <c:orientation val="minMax"/>
        </c:scaling>
        <c:axPos val="l"/>
        <c:majorGridlines/>
        <c:numFmt formatCode="0%" sourceLinked="1"/>
        <c:tickLblPos val="nextTo"/>
        <c:crossAx val="138535296"/>
        <c:crosses val="autoZero"/>
        <c:crossBetween val="between"/>
      </c:valAx>
    </c:plotArea>
    <c:plotVisOnly val="1"/>
  </c:chart>
  <c:externalData r:id="rId1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'BELARUS-PSU'!$A$14:$D$14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'BELARUS-PSU'!$A$15:$D$15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'BELARUS-PSU'!$A$19:$D$19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'BELARUS-PSU'!$A$20:$D$20</c:f>
              <c:numCache>
                <c:formatCode>General</c:formatCode>
                <c:ptCount val="4"/>
                <c:pt idx="2">
                  <c:v>1</c:v>
                </c:pt>
                <c:pt idx="3">
                  <c:v>3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'BELARUS-PSU'!$A$24:$D$24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'BELARUS-PSU'!$A$25:$D$25</c:f>
              <c:numCache>
                <c:formatCode>General</c:formatCode>
                <c:ptCount val="4"/>
                <c:pt idx="1">
                  <c:v>1</c:v>
                </c:pt>
                <c:pt idx="2">
                  <c:v>6</c:v>
                </c:pt>
                <c:pt idx="3">
                  <c:v>9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'BELARUS-PSU'!$A$29:$D$29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'BELARUS-PSU'!$A$30:$D$30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'ARMENIA-NPU'!$B$64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'ARMENIA-NPU'!$A$65:$A$72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'ARMENIA-NPU'!$B$65:$B$72</c:f>
              <c:numCache>
                <c:formatCode>General</c:formatCode>
                <c:ptCount val="8"/>
                <c:pt idx="2">
                  <c:v>1</c:v>
                </c:pt>
              </c:numCache>
            </c:numRef>
          </c:val>
        </c:ser>
        <c:ser>
          <c:idx val="1"/>
          <c:order val="1"/>
          <c:tx>
            <c:strRef>
              <c:f>'ARMENIA-NPU'!$C$64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'ARMENIA-NPU'!$A$65:$A$72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'ARMENIA-NPU'!$C$65:$C$72</c:f>
              <c:numCache>
                <c:formatCode>General</c:formatCode>
                <c:ptCount val="8"/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26</c:v>
                </c:pt>
                <c:pt idx="6">
                  <c:v>10</c:v>
                </c:pt>
                <c:pt idx="7">
                  <c:v>6</c:v>
                </c:pt>
              </c:numCache>
            </c:numRef>
          </c:val>
        </c:ser>
        <c:ser>
          <c:idx val="2"/>
          <c:order val="2"/>
          <c:tx>
            <c:strRef>
              <c:f>'ARMENIA-NPU'!$D$64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'ARMENIA-NPU'!$A$65:$A$72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'ARMENIA-NPU'!$D$65:$D$72</c:f>
              <c:numCache>
                <c:formatCode>General</c:formatCode>
                <c:ptCount val="8"/>
                <c:pt idx="1">
                  <c:v>4</c:v>
                </c:pt>
                <c:pt idx="4">
                  <c:v>1</c:v>
                </c:pt>
              </c:numCache>
            </c:numRef>
          </c:val>
        </c:ser>
        <c:ser>
          <c:idx val="3"/>
          <c:order val="3"/>
          <c:tx>
            <c:strRef>
              <c:f>'ARMENIA-NPU'!$E$64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'ARMENIA-NPU'!$A$65:$A$72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'ARMENIA-NPU'!$E$65:$E$72</c:f>
              <c:numCache>
                <c:formatCode>General</c:formatCode>
                <c:ptCount val="8"/>
                <c:pt idx="0">
                  <c:v>10</c:v>
                </c:pt>
                <c:pt idx="2">
                  <c:v>9</c:v>
                </c:pt>
                <c:pt idx="3">
                  <c:v>2</c:v>
                </c:pt>
                <c:pt idx="4">
                  <c:v>13</c:v>
                </c:pt>
                <c:pt idx="5">
                  <c:v>1</c:v>
                </c:pt>
              </c:numCache>
            </c:numRef>
          </c:val>
        </c:ser>
        <c:gapWidth val="75"/>
        <c:shape val="box"/>
        <c:axId val="129548288"/>
        <c:axId val="129549824"/>
        <c:axId val="0"/>
      </c:bar3DChart>
      <c:catAx>
        <c:axId val="129548288"/>
        <c:scaling>
          <c:orientation val="minMax"/>
        </c:scaling>
        <c:axPos val="b"/>
        <c:majorTickMark val="none"/>
        <c:tickLblPos val="nextTo"/>
        <c:crossAx val="129549824"/>
        <c:crosses val="autoZero"/>
        <c:auto val="1"/>
        <c:lblAlgn val="ctr"/>
        <c:lblOffset val="100"/>
      </c:catAx>
      <c:valAx>
        <c:axId val="129549824"/>
        <c:scaling>
          <c:orientation val="minMax"/>
        </c:scaling>
        <c:axPos val="l"/>
        <c:majorGridlines/>
        <c:numFmt formatCode="0%" sourceLinked="1"/>
        <c:majorTickMark val="none"/>
        <c:tickLblPos val="nextTo"/>
        <c:spPr>
          <a:ln w="9525">
            <a:noFill/>
          </a:ln>
        </c:spPr>
        <c:crossAx val="129548288"/>
        <c:crosses val="autoZero"/>
        <c:crossBetween val="between"/>
      </c:valAx>
    </c:plotArea>
    <c:plotVisOnly val="1"/>
  </c:chart>
  <c:externalData r:id="rId1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'BELARUS-PSU'!$A$34:$D$34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'BELARUS-PSU'!$A$35:$D$35</c:f>
              <c:numCache>
                <c:formatCode>General</c:formatCode>
                <c:ptCount val="4"/>
                <c:pt idx="0">
                  <c:v>1</c:v>
                </c:pt>
                <c:pt idx="1">
                  <c:v>8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'BELARUS-PSU'!$A$39:$D$39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'BELARUS-PSU'!$A$40:$D$40</c:f>
              <c:numCache>
                <c:formatCode>General</c:formatCode>
                <c:ptCount val="4"/>
                <c:pt idx="0">
                  <c:v>1</c:v>
                </c:pt>
                <c:pt idx="1">
                  <c:v>19</c:v>
                </c:pt>
                <c:pt idx="2">
                  <c:v>7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'BELARUS-PSU'!$A$44:$D$44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'BELARUS-PSU'!$A$45:$D$45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'BELARUS-PSU'!$A$49:$D$49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'BELARUS-PSU'!$A$50:$D$50</c:f>
              <c:numCache>
                <c:formatCode>General</c:formatCode>
                <c:ptCount val="4"/>
                <c:pt idx="1">
                  <c:v>1</c:v>
                </c:pt>
                <c:pt idx="2">
                  <c:v>1</c:v>
                </c:pt>
                <c:pt idx="3">
                  <c:v>4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strRef>
              <c:f>'BELARUS-PSU'!$B$77:$B$84</c:f>
              <c:strCache>
                <c:ptCount val="8"/>
                <c:pt idx="0">
                  <c:v>PUBLICITY </c:v>
                </c:pt>
                <c:pt idx="1">
                  <c:v>LEVEL OF ACHIEVEMENT OF DEGREE’S OBJECTIVES </c:v>
                </c:pt>
                <c:pt idx="2">
                  <c:v>ADMINISTRATIVE SERVICES, EQUIPMENT &amp; MATERIALS </c:v>
                </c:pt>
                <c:pt idx="3">
                  <c:v>ACADEMIC STAFF </c:v>
                </c:pt>
                <c:pt idx="4">
                  <c:v>ORIENTATION &amp; ADVICE TO STUDENTS </c:v>
                </c:pt>
                <c:pt idx="5">
                  <c:v>IMPLEMENTATION OF THE STUDY PLAN </c:v>
                </c:pt>
                <c:pt idx="6">
                  <c:v>ADMISSION POLICY </c:v>
                </c:pt>
                <c:pt idx="7">
                  <c:v>GENERAL ASSUMPTIONS </c:v>
                </c:pt>
              </c:strCache>
            </c:strRef>
          </c:cat>
          <c:val>
            <c:numRef>
              <c:f>'BELARUS-PSU'!$C$77:$C$84</c:f>
              <c:numCache>
                <c:formatCode>General</c:formatCode>
                <c:ptCount val="8"/>
                <c:pt idx="0">
                  <c:v>3.5</c:v>
                </c:pt>
                <c:pt idx="1">
                  <c:v>2.8</c:v>
                </c:pt>
                <c:pt idx="2">
                  <c:v>2.2222222222222232</c:v>
                </c:pt>
                <c:pt idx="3">
                  <c:v>2.5555555555555554</c:v>
                </c:pt>
                <c:pt idx="4">
                  <c:v>2.3749999999999987</c:v>
                </c:pt>
                <c:pt idx="5">
                  <c:v>3.5</c:v>
                </c:pt>
                <c:pt idx="6">
                  <c:v>3.75</c:v>
                </c:pt>
                <c:pt idx="7">
                  <c:v>2.7</c:v>
                </c:pt>
              </c:numCache>
            </c:numRef>
          </c:val>
        </c:ser>
        <c:axId val="139030528"/>
        <c:axId val="139032064"/>
      </c:barChart>
      <c:catAx>
        <c:axId val="139030528"/>
        <c:scaling>
          <c:orientation val="minMax"/>
        </c:scaling>
        <c:axPos val="l"/>
        <c:tickLblPos val="nextTo"/>
        <c:crossAx val="139032064"/>
        <c:crosses val="autoZero"/>
        <c:auto val="1"/>
        <c:lblAlgn val="ctr"/>
        <c:lblOffset val="100"/>
      </c:catAx>
      <c:valAx>
        <c:axId val="139032064"/>
        <c:scaling>
          <c:orientation val="minMax"/>
        </c:scaling>
        <c:delete val="1"/>
        <c:axPos val="b"/>
        <c:numFmt formatCode="General" sourceLinked="1"/>
        <c:tickLblPos val="none"/>
        <c:crossAx val="139030528"/>
        <c:crosses val="autoZero"/>
        <c:crossBetween val="between"/>
      </c:valAx>
    </c:plotArea>
    <c:plotVisOnly val="1"/>
  </c:chart>
  <c:externalData r:id="rId1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GEORGIA!$A$2:$D$2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GEORGIA!$A$3:$D$3</c:f>
              <c:numCache>
                <c:formatCode>General</c:formatCode>
                <c:ptCount val="4"/>
                <c:pt idx="1">
                  <c:v>25</c:v>
                </c:pt>
                <c:pt idx="2">
                  <c:v>62</c:v>
                </c:pt>
                <c:pt idx="3">
                  <c:v>106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GEORGIA!$B$16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GEORGIA!$A$17:$A$18</c:f>
              <c:strCache>
                <c:ptCount val="2"/>
                <c:pt idx="0">
                  <c:v>GTU</c:v>
                </c:pt>
                <c:pt idx="1">
                  <c:v>TSU</c:v>
                </c:pt>
              </c:strCache>
            </c:strRef>
          </c:cat>
          <c:val>
            <c:numRef>
              <c:f>GEORGIA!$B$17:$B$18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tx>
            <c:strRef>
              <c:f>GEORGIA!$C$16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GEORGIA!$A$17:$A$18</c:f>
              <c:strCache>
                <c:ptCount val="2"/>
                <c:pt idx="0">
                  <c:v>GTU</c:v>
                </c:pt>
                <c:pt idx="1">
                  <c:v>TSU</c:v>
                </c:pt>
              </c:strCache>
            </c:strRef>
          </c:cat>
          <c:val>
            <c:numRef>
              <c:f>GEORGIA!$C$17:$C$18</c:f>
              <c:numCache>
                <c:formatCode>General</c:formatCode>
                <c:ptCount val="2"/>
                <c:pt idx="0">
                  <c:v>2</c:v>
                </c:pt>
                <c:pt idx="1">
                  <c:v>23</c:v>
                </c:pt>
              </c:numCache>
            </c:numRef>
          </c:val>
        </c:ser>
        <c:ser>
          <c:idx val="2"/>
          <c:order val="2"/>
          <c:tx>
            <c:strRef>
              <c:f>GEORGIA!$D$16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GEORGIA!$A$17:$A$18</c:f>
              <c:strCache>
                <c:ptCount val="2"/>
                <c:pt idx="0">
                  <c:v>GTU</c:v>
                </c:pt>
                <c:pt idx="1">
                  <c:v>TSU</c:v>
                </c:pt>
              </c:strCache>
            </c:strRef>
          </c:cat>
          <c:val>
            <c:numRef>
              <c:f>GEORGIA!$D$17:$D$18</c:f>
              <c:numCache>
                <c:formatCode>General</c:formatCode>
                <c:ptCount val="2"/>
                <c:pt idx="0">
                  <c:v>18</c:v>
                </c:pt>
                <c:pt idx="1">
                  <c:v>44</c:v>
                </c:pt>
              </c:numCache>
            </c:numRef>
          </c:val>
        </c:ser>
        <c:ser>
          <c:idx val="3"/>
          <c:order val="3"/>
          <c:tx>
            <c:strRef>
              <c:f>GEORGIA!$E$16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GEORGIA!$A$17:$A$18</c:f>
              <c:strCache>
                <c:ptCount val="2"/>
                <c:pt idx="0">
                  <c:v>GTU</c:v>
                </c:pt>
                <c:pt idx="1">
                  <c:v>TSU</c:v>
                </c:pt>
              </c:strCache>
            </c:strRef>
          </c:cat>
          <c:val>
            <c:numRef>
              <c:f>GEORGIA!$E$17:$E$18</c:f>
              <c:numCache>
                <c:formatCode>General</c:formatCode>
                <c:ptCount val="2"/>
                <c:pt idx="0">
                  <c:v>74</c:v>
                </c:pt>
                <c:pt idx="1">
                  <c:v>32</c:v>
                </c:pt>
              </c:numCache>
            </c:numRef>
          </c:val>
        </c:ser>
        <c:axId val="139245056"/>
        <c:axId val="139246592"/>
      </c:barChart>
      <c:catAx>
        <c:axId val="139245056"/>
        <c:scaling>
          <c:orientation val="minMax"/>
        </c:scaling>
        <c:axPos val="b"/>
        <c:tickLblPos val="nextTo"/>
        <c:crossAx val="139246592"/>
        <c:crosses val="autoZero"/>
        <c:auto val="1"/>
        <c:lblAlgn val="ctr"/>
        <c:lblOffset val="100"/>
      </c:catAx>
      <c:valAx>
        <c:axId val="139246592"/>
        <c:scaling>
          <c:orientation val="minMax"/>
        </c:scaling>
        <c:axPos val="l"/>
        <c:majorGridlines/>
        <c:numFmt formatCode="General" sourceLinked="1"/>
        <c:tickLblPos val="nextTo"/>
        <c:crossAx val="139245056"/>
        <c:crosses val="autoZero"/>
        <c:crossBetween val="between"/>
      </c:valAx>
    </c:plotArea>
    <c:plotVisOnly val="1"/>
  </c:chart>
  <c:externalData r:id="rId1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'GEORGIA-GTU'!$A$1:$D$1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'GEORGIA-GTU'!$A$2:$D$2</c:f>
              <c:numCache>
                <c:formatCode>General</c:formatCode>
                <c:ptCount val="4"/>
                <c:pt idx="1">
                  <c:v>2</c:v>
                </c:pt>
                <c:pt idx="2">
                  <c:v>18</c:v>
                </c:pt>
                <c:pt idx="3">
                  <c:v>74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</c:dLbls>
          <c:cat>
            <c:strRef>
              <c:f>'GEORGIA-TSU'!$A$1:$D$1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'GEORGIA-TSU'!$A$2:$D$2</c:f>
              <c:numCache>
                <c:formatCode>General</c:formatCode>
                <c:ptCount val="4"/>
                <c:pt idx="1">
                  <c:v>23</c:v>
                </c:pt>
                <c:pt idx="2">
                  <c:v>44</c:v>
                </c:pt>
                <c:pt idx="3">
                  <c:v>32</c:v>
                </c:pt>
              </c:numCache>
            </c:numRef>
          </c:val>
        </c:ser>
        <c:firstSliceAng val="0"/>
      </c:pieChart>
    </c:plotArea>
    <c:plotVisOnly val="1"/>
  </c:chart>
  <c:externalData r:id="rId1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'GEORGIA-GTU'!$B$63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'GEORGIA-GTU'!$A$64:$A$71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'GEORGIA-GTU'!$B$64:$B$71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'GEORGIA-GTU'!$C$63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'GEORGIA-GTU'!$A$64:$A$71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'GEORGIA-GTU'!$C$64:$C$71</c:f>
              <c:numCache>
                <c:formatCode>General</c:formatCode>
                <c:ptCount val="8"/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'GEORGIA-GTU'!$D$63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'GEORGIA-GTU'!$A$64:$A$71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'GEORGIA-GTU'!$D$64:$D$71</c:f>
              <c:numCache>
                <c:formatCode>General</c:formatCode>
                <c:ptCount val="8"/>
                <c:pt idx="0">
                  <c:v>2</c:v>
                </c:pt>
                <c:pt idx="2">
                  <c:v>2</c:v>
                </c:pt>
                <c:pt idx="3">
                  <c:v>3</c:v>
                </c:pt>
                <c:pt idx="4">
                  <c:v>9</c:v>
                </c:pt>
                <c:pt idx="5">
                  <c:v>7</c:v>
                </c:pt>
                <c:pt idx="6">
                  <c:v>4</c:v>
                </c:pt>
              </c:numCache>
            </c:numRef>
          </c:val>
        </c:ser>
        <c:ser>
          <c:idx val="3"/>
          <c:order val="3"/>
          <c:tx>
            <c:strRef>
              <c:f>'GEORGIA-GTU'!$E$63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'GEORGIA-GTU'!$A$64:$A$71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'GEORGIA-GTU'!$E$64:$E$71</c:f>
              <c:numCache>
                <c:formatCode>General</c:formatCode>
                <c:ptCount val="8"/>
                <c:pt idx="0">
                  <c:v>8</c:v>
                </c:pt>
                <c:pt idx="1">
                  <c:v>4</c:v>
                </c:pt>
                <c:pt idx="2">
                  <c:v>14</c:v>
                </c:pt>
                <c:pt idx="3">
                  <c:v>5</c:v>
                </c:pt>
                <c:pt idx="4">
                  <c:v>9</c:v>
                </c:pt>
                <c:pt idx="5">
                  <c:v>18</c:v>
                </c:pt>
                <c:pt idx="6">
                  <c:v>6</c:v>
                </c:pt>
                <c:pt idx="7">
                  <c:v>6</c:v>
                </c:pt>
              </c:numCache>
            </c:numRef>
          </c:val>
        </c:ser>
        <c:shape val="box"/>
        <c:axId val="139296128"/>
        <c:axId val="139076736"/>
        <c:axId val="0"/>
      </c:bar3DChart>
      <c:catAx>
        <c:axId val="139296128"/>
        <c:scaling>
          <c:orientation val="minMax"/>
        </c:scaling>
        <c:axPos val="b"/>
        <c:tickLblPos val="nextTo"/>
        <c:crossAx val="139076736"/>
        <c:crosses val="autoZero"/>
        <c:auto val="1"/>
        <c:lblAlgn val="ctr"/>
        <c:lblOffset val="100"/>
      </c:catAx>
      <c:valAx>
        <c:axId val="139076736"/>
        <c:scaling>
          <c:orientation val="minMax"/>
        </c:scaling>
        <c:axPos val="l"/>
        <c:majorGridlines/>
        <c:numFmt formatCode="0%" sourceLinked="1"/>
        <c:tickLblPos val="nextTo"/>
        <c:crossAx val="139296128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'ARMENIA-NPU'!$A$15:$D$15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'ARMENIA-NPU'!$A$16:$D$16</c:f>
              <c:numCache>
                <c:formatCode>General</c:formatCode>
                <c:ptCount val="4"/>
                <c:pt idx="3">
                  <c:v>10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'GEORGIA-GTU'!$A$14:$D$14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'GEORGIA-GTU'!$A$15:$D$15</c:f>
              <c:numCache>
                <c:formatCode>General</c:formatCode>
                <c:ptCount val="4"/>
                <c:pt idx="2">
                  <c:v>2</c:v>
                </c:pt>
                <c:pt idx="3">
                  <c:v>8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'GEORGIA-GTU'!$A$19:$D$19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'GEORGIA-GTU'!$A$20:$D$20</c:f>
              <c:numCache>
                <c:formatCode>General</c:formatCode>
                <c:ptCount val="4"/>
                <c:pt idx="3">
                  <c:v>4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'GEORGIA-GTU'!$A$24:$D$24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'GEORGIA-GTU'!$A$25:$D$25</c:f>
              <c:numCache>
                <c:formatCode>General</c:formatCode>
                <c:ptCount val="4"/>
                <c:pt idx="2">
                  <c:v>2</c:v>
                </c:pt>
                <c:pt idx="3">
                  <c:v>14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'GEORGIA-GTU'!$A$29:$D$29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'GEORGIA-GTU'!$A$30:$D$30</c:f>
              <c:numCache>
                <c:formatCode>General</c:formatCode>
                <c:ptCount val="4"/>
                <c:pt idx="2">
                  <c:v>3</c:v>
                </c:pt>
                <c:pt idx="3">
                  <c:v>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'GEORGIA-GTU'!$A$34:$D$34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'GEORGIA-GTU'!$A$35:$D$35</c:f>
              <c:numCache>
                <c:formatCode>General</c:formatCode>
                <c:ptCount val="4"/>
                <c:pt idx="2">
                  <c:v>9</c:v>
                </c:pt>
                <c:pt idx="3">
                  <c:v>9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'GEORGIA-GTU'!$A$39:$D$39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'GEORGIA-GTU'!$A$40:$D$40</c:f>
              <c:numCache>
                <c:formatCode>General</c:formatCode>
                <c:ptCount val="4"/>
                <c:pt idx="1">
                  <c:v>2</c:v>
                </c:pt>
                <c:pt idx="2">
                  <c:v>7</c:v>
                </c:pt>
                <c:pt idx="3">
                  <c:v>18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'GEORGIA-GTU'!$A$44:$D$44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'GEORGIA-GTU'!$A$45:$D$45</c:f>
              <c:numCache>
                <c:formatCode>General</c:formatCode>
                <c:ptCount val="4"/>
                <c:pt idx="2">
                  <c:v>4</c:v>
                </c:pt>
                <c:pt idx="3">
                  <c:v>6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'GEORGIA-GTU'!$A$44:$D$44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'GEORGIA-GTU'!$A$45:$D$45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strRef>
              <c:f>'GEORGIA-GTU'!$B$77:$B$84</c:f>
              <c:strCache>
                <c:ptCount val="8"/>
                <c:pt idx="0">
                  <c:v>PUBLICITY </c:v>
                </c:pt>
                <c:pt idx="1">
                  <c:v>LEVEL OF ACHIEVEMENT OF DEGREE’S OBJECTIVES </c:v>
                </c:pt>
                <c:pt idx="2">
                  <c:v>ADMINISTRATIVE SERVICES, EQUIPMENT &amp; MATERIALS </c:v>
                </c:pt>
                <c:pt idx="3">
                  <c:v>ACADEMIC STAFF </c:v>
                </c:pt>
                <c:pt idx="4">
                  <c:v>ORIENTATION &amp; ADVICE TO STUDENTS </c:v>
                </c:pt>
                <c:pt idx="5">
                  <c:v>IMPLEMENTATION OF THE STUDY PLAN </c:v>
                </c:pt>
                <c:pt idx="6">
                  <c:v>ADMISSION POLICY </c:v>
                </c:pt>
                <c:pt idx="7">
                  <c:v>GENERAL ASSUMPTIONS </c:v>
                </c:pt>
              </c:strCache>
            </c:strRef>
          </c:cat>
          <c:val>
            <c:numRef>
              <c:f>'GEORGIA-GTU'!$C$77:$C$84</c:f>
              <c:numCache>
                <c:formatCode>General</c:formatCode>
                <c:ptCount val="8"/>
                <c:pt idx="0">
                  <c:v>4</c:v>
                </c:pt>
                <c:pt idx="1">
                  <c:v>3.6</c:v>
                </c:pt>
                <c:pt idx="2">
                  <c:v>3.5925925925925952</c:v>
                </c:pt>
                <c:pt idx="3">
                  <c:v>3.5</c:v>
                </c:pt>
                <c:pt idx="4">
                  <c:v>3.625</c:v>
                </c:pt>
                <c:pt idx="5">
                  <c:v>3.8749999999999987</c:v>
                </c:pt>
                <c:pt idx="6">
                  <c:v>4</c:v>
                </c:pt>
                <c:pt idx="7">
                  <c:v>3.8</c:v>
                </c:pt>
              </c:numCache>
            </c:numRef>
          </c:val>
        </c:ser>
        <c:axId val="139588736"/>
        <c:axId val="139590272"/>
      </c:barChart>
      <c:catAx>
        <c:axId val="139588736"/>
        <c:scaling>
          <c:orientation val="minMax"/>
        </c:scaling>
        <c:axPos val="l"/>
        <c:tickLblPos val="nextTo"/>
        <c:crossAx val="139590272"/>
        <c:crosses val="autoZero"/>
        <c:auto val="1"/>
        <c:lblAlgn val="ctr"/>
        <c:lblOffset val="100"/>
      </c:catAx>
      <c:valAx>
        <c:axId val="139590272"/>
        <c:scaling>
          <c:orientation val="minMax"/>
        </c:scaling>
        <c:delete val="1"/>
        <c:axPos val="b"/>
        <c:numFmt formatCode="General" sourceLinked="1"/>
        <c:tickLblPos val="none"/>
        <c:crossAx val="139588736"/>
        <c:crosses val="autoZero"/>
        <c:crossBetween val="between"/>
      </c:valAx>
    </c:plotArea>
    <c:plotVisOnly val="1"/>
  </c:chart>
  <c:externalData r:id="rId1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'GEORGIA-TSU'!$B$63</c:f>
              <c:strCache>
                <c:ptCount val="1"/>
                <c:pt idx="0">
                  <c:v>NO / RARELY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'GEORGIA-TSU'!$A$64:$A$71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'GEORGIA-TSU'!$B$64:$B$71</c:f>
              <c:numCache>
                <c:formatCode>General</c:formatCode>
                <c:ptCount val="8"/>
              </c:numCache>
            </c:numRef>
          </c:val>
        </c:ser>
        <c:ser>
          <c:idx val="1"/>
          <c:order val="1"/>
          <c:tx>
            <c:strRef>
              <c:f>'GEORGIA-TSU'!$C$63</c:f>
              <c:strCache>
                <c:ptCount val="1"/>
                <c:pt idx="0">
                  <c:v>CAN BE IMPROVED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'GEORGIA-TSU'!$A$64:$A$71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'GEORGIA-TSU'!$C$64:$C$71</c:f>
              <c:numCache>
                <c:formatCode>General</c:formatCode>
                <c:ptCount val="8"/>
                <c:pt idx="2">
                  <c:v>3</c:v>
                </c:pt>
                <c:pt idx="3">
                  <c:v>1</c:v>
                </c:pt>
                <c:pt idx="4">
                  <c:v>8</c:v>
                </c:pt>
                <c:pt idx="5">
                  <c:v>11</c:v>
                </c:pt>
                <c:pt idx="6">
                  <c:v>4</c:v>
                </c:pt>
              </c:numCache>
            </c:numRef>
          </c:val>
        </c:ser>
        <c:ser>
          <c:idx val="2"/>
          <c:order val="2"/>
          <c:tx>
            <c:strRef>
              <c:f>'GEORGIA-TSU'!$D$63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FFFF00"/>
            </a:solidFill>
          </c:spPr>
          <c:cat>
            <c:strRef>
              <c:f>'GEORGIA-TSU'!$A$64:$A$71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'GEORGIA-TSU'!$D$64:$D$71</c:f>
              <c:numCache>
                <c:formatCode>General</c:formatCode>
                <c:ptCount val="8"/>
                <c:pt idx="1">
                  <c:v>3</c:v>
                </c:pt>
                <c:pt idx="2">
                  <c:v>10</c:v>
                </c:pt>
                <c:pt idx="3">
                  <c:v>6</c:v>
                </c:pt>
                <c:pt idx="4">
                  <c:v>5</c:v>
                </c:pt>
                <c:pt idx="5">
                  <c:v>13</c:v>
                </c:pt>
                <c:pt idx="6">
                  <c:v>5</c:v>
                </c:pt>
                <c:pt idx="7">
                  <c:v>3</c:v>
                </c:pt>
              </c:numCache>
            </c:numRef>
          </c:val>
        </c:ser>
        <c:ser>
          <c:idx val="3"/>
          <c:order val="3"/>
          <c:tx>
            <c:strRef>
              <c:f>'GEORGIA-TSU'!$E$63</c:f>
              <c:strCache>
                <c:ptCount val="1"/>
                <c:pt idx="0">
                  <c:v>SATISFACTORY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'GEORGIA-TSU'!$A$64:$A$71</c:f>
              <c:strCache>
                <c:ptCount val="8"/>
                <c:pt idx="0">
                  <c:v>GENERAL ASSUMPTIONS </c:v>
                </c:pt>
                <c:pt idx="1">
                  <c:v>ADMISSION POLICY </c:v>
                </c:pt>
                <c:pt idx="2">
                  <c:v>IMPLEMENTATION OF THE STUDY PLAN </c:v>
                </c:pt>
                <c:pt idx="3">
                  <c:v>ORIENTATION &amp; ADVICE TO STUDENTS </c:v>
                </c:pt>
                <c:pt idx="4">
                  <c:v>ACADEMIC STAFF </c:v>
                </c:pt>
                <c:pt idx="5">
                  <c:v>ADMINISTRATIVE SERVICES, EQUIPMENT &amp; MATERIALS </c:v>
                </c:pt>
                <c:pt idx="6">
                  <c:v>LEVEL OF ACHIEVEMENT OF DEGREE’S OBJECTIVES </c:v>
                </c:pt>
                <c:pt idx="7">
                  <c:v>PUBLICITY </c:v>
                </c:pt>
              </c:strCache>
            </c:strRef>
          </c:cat>
          <c:val>
            <c:numRef>
              <c:f>'GEORGIA-TSU'!$E$64:$E$71</c:f>
              <c:numCache>
                <c:formatCode>General</c:formatCode>
                <c:ptCount val="8"/>
                <c:pt idx="0">
                  <c:v>10</c:v>
                </c:pt>
                <c:pt idx="1">
                  <c:v>1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  <c:pt idx="6">
                  <c:v>1</c:v>
                </c:pt>
                <c:pt idx="7">
                  <c:v>3</c:v>
                </c:pt>
              </c:numCache>
            </c:numRef>
          </c:val>
        </c:ser>
        <c:shape val="box"/>
        <c:axId val="139633792"/>
        <c:axId val="139635328"/>
        <c:axId val="0"/>
      </c:bar3DChart>
      <c:catAx>
        <c:axId val="139633792"/>
        <c:scaling>
          <c:orientation val="minMax"/>
        </c:scaling>
        <c:axPos val="b"/>
        <c:tickLblPos val="nextTo"/>
        <c:crossAx val="139635328"/>
        <c:crosses val="autoZero"/>
        <c:auto val="1"/>
        <c:lblAlgn val="ctr"/>
        <c:lblOffset val="100"/>
      </c:catAx>
      <c:valAx>
        <c:axId val="139635328"/>
        <c:scaling>
          <c:orientation val="minMax"/>
        </c:scaling>
        <c:axPos val="l"/>
        <c:majorGridlines/>
        <c:numFmt formatCode="0%" sourceLinked="1"/>
        <c:tickLblPos val="nextTo"/>
        <c:crossAx val="139633792"/>
        <c:crosses val="autoZero"/>
        <c:crossBetween val="between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'ARMENIA-NPU'!$A$19:$D$19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'ARMENIA-NPU'!$A$20:$D$20</c:f>
              <c:numCache>
                <c:formatCode>General</c:formatCode>
                <c:ptCount val="4"/>
                <c:pt idx="2">
                  <c:v>4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explosion val="5"/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'GEORGIA-GTU'!$A$44:$D$44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'GEORGIA-GTU'!$A$45:$D$45</c:f>
              <c:numCache>
                <c:formatCode>General</c:formatCode>
                <c:ptCount val="4"/>
                <c:pt idx="3">
                  <c:v>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'GEORGIA-TSU'!$A$19:$D$19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'GEORGIA-TSU'!$A$20:$D$20</c:f>
              <c:numCache>
                <c:formatCode>General</c:formatCode>
                <c:ptCount val="4"/>
                <c:pt idx="2">
                  <c:v>3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'GEORGIA-TSU'!$A$24:$D$24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'GEORGIA-TSU'!$A$25:$D$25</c:f>
              <c:numCache>
                <c:formatCode>General</c:formatCode>
                <c:ptCount val="4"/>
                <c:pt idx="1">
                  <c:v>3</c:v>
                </c:pt>
                <c:pt idx="2">
                  <c:v>10</c:v>
                </c:pt>
                <c:pt idx="3">
                  <c:v>3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'GEORGIA-TSU'!$A$29:$D$29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'GEORGIA-TSU'!$A$30:$D$30</c:f>
              <c:numCache>
                <c:formatCode>General</c:formatCode>
                <c:ptCount val="4"/>
                <c:pt idx="1">
                  <c:v>1</c:v>
                </c:pt>
                <c:pt idx="2">
                  <c:v>6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'GEORGIA-TSU'!$A$34:$D$34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'GEORGIA-TSU'!$A$35:$D$35</c:f>
              <c:numCache>
                <c:formatCode>General</c:formatCode>
                <c:ptCount val="4"/>
                <c:pt idx="1">
                  <c:v>8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'GEORGIA-TSU'!$A$39:$D$39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'GEORGIA-TSU'!$A$40:$D$40</c:f>
              <c:numCache>
                <c:formatCode>General</c:formatCode>
                <c:ptCount val="4"/>
                <c:pt idx="1">
                  <c:v>11</c:v>
                </c:pt>
                <c:pt idx="2">
                  <c:v>13</c:v>
                </c:pt>
                <c:pt idx="3">
                  <c:v>3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'GEORGIA-TSU'!$A$44:$D$44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'GEORGIA-TSU'!$A$45:$D$45</c:f>
              <c:numCache>
                <c:formatCode>General</c:formatCode>
                <c:ptCount val="4"/>
                <c:pt idx="1">
                  <c:v>4</c:v>
                </c:pt>
                <c:pt idx="2">
                  <c:v>5</c:v>
                </c:pt>
                <c:pt idx="3">
                  <c:v>1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doughnutChart>
        <c:varyColors val="1"/>
        <c:ser>
          <c:idx val="0"/>
          <c:order val="0"/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showPercent val="1"/>
            <c:showLeaderLines val="1"/>
          </c:dLbls>
          <c:cat>
            <c:strRef>
              <c:f>'GEORGIA-TSU'!$A$49:$D$49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'GEORGIA-TSU'!$A$50:$D$50</c:f>
              <c:numCache>
                <c:formatCode>General</c:formatCode>
                <c:ptCount val="4"/>
                <c:pt idx="2">
                  <c:v>3</c:v>
                </c:pt>
                <c:pt idx="3">
                  <c:v>3</c:v>
                </c:pt>
              </c:numCache>
            </c:numRef>
          </c:val>
        </c:ser>
        <c:firstSliceAng val="0"/>
        <c:holeSize val="50"/>
      </c:doughnutChart>
    </c:plotArea>
    <c:plotVisOnly val="1"/>
  </c:chart>
  <c:externalData r:id="rId1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bar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showVal val="1"/>
          </c:dLbls>
          <c:cat>
            <c:strRef>
              <c:f>'GEORGIA-TSU'!$B$77:$B$84</c:f>
              <c:strCache>
                <c:ptCount val="8"/>
                <c:pt idx="0">
                  <c:v>PUBLICITY </c:v>
                </c:pt>
                <c:pt idx="1">
                  <c:v>LEVEL OF ACHIEVEMENT OF DEGREE’S OBJECTIVES </c:v>
                </c:pt>
                <c:pt idx="2">
                  <c:v>ADMINISTRATIVE SERVICES, EQUIPMENT &amp; MATERIALS </c:v>
                </c:pt>
                <c:pt idx="3">
                  <c:v>ACADEMIC STAFF </c:v>
                </c:pt>
                <c:pt idx="4">
                  <c:v>ORIENTATION &amp; ADVICE TO STUDENTS </c:v>
                </c:pt>
                <c:pt idx="5">
                  <c:v>IMPLEMENTATION OF THE STUDY PLAN </c:v>
                </c:pt>
                <c:pt idx="6">
                  <c:v>ADMISSION POLICY </c:v>
                </c:pt>
                <c:pt idx="7">
                  <c:v>GENERAL ASSUMPTIONS </c:v>
                </c:pt>
              </c:strCache>
            </c:strRef>
          </c:cat>
          <c:val>
            <c:numRef>
              <c:f>'GEORGIA-TSU'!$C$77:$C$84</c:f>
              <c:numCache>
                <c:formatCode>General</c:formatCode>
                <c:ptCount val="8"/>
                <c:pt idx="0">
                  <c:v>3.5</c:v>
                </c:pt>
                <c:pt idx="1">
                  <c:v>2.7</c:v>
                </c:pt>
                <c:pt idx="2">
                  <c:v>2.7037037037037042</c:v>
                </c:pt>
                <c:pt idx="3">
                  <c:v>2.8333333333333335</c:v>
                </c:pt>
                <c:pt idx="4">
                  <c:v>3</c:v>
                </c:pt>
                <c:pt idx="5">
                  <c:v>3</c:v>
                </c:pt>
                <c:pt idx="6">
                  <c:v>3.25</c:v>
                </c:pt>
                <c:pt idx="7">
                  <c:v>4</c:v>
                </c:pt>
              </c:numCache>
            </c:numRef>
          </c:val>
        </c:ser>
        <c:axId val="139702272"/>
        <c:axId val="139703808"/>
      </c:barChart>
      <c:catAx>
        <c:axId val="139702272"/>
        <c:scaling>
          <c:orientation val="minMax"/>
        </c:scaling>
        <c:axPos val="l"/>
        <c:tickLblPos val="nextTo"/>
        <c:crossAx val="139703808"/>
        <c:crosses val="autoZero"/>
        <c:auto val="1"/>
        <c:lblAlgn val="ctr"/>
        <c:lblOffset val="100"/>
      </c:catAx>
      <c:valAx>
        <c:axId val="139703808"/>
        <c:scaling>
          <c:orientation val="minMax"/>
        </c:scaling>
        <c:delete val="1"/>
        <c:axPos val="b"/>
        <c:numFmt formatCode="General" sourceLinked="1"/>
        <c:tickLblPos val="none"/>
        <c:crossAx val="139702272"/>
        <c:crosses val="autoZero"/>
        <c:crossBetween val="between"/>
      </c:valAx>
    </c:plotArea>
    <c:plotVisOnly val="1"/>
  </c:chart>
  <c:externalData r:id="rId1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pieChart>
        <c:varyColors val="1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92D050"/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showPercent val="1"/>
          </c:dLbls>
          <c:cat>
            <c:strRef>
              <c:f>'MOLDOVA-TUM'!$A$1:$D$1</c:f>
              <c:strCache>
                <c:ptCount val="4"/>
                <c:pt idx="0">
                  <c:v>NO / RARELY</c:v>
                </c:pt>
                <c:pt idx="1">
                  <c:v>CAN BE IMPROVED</c:v>
                </c:pt>
                <c:pt idx="2">
                  <c:v>PASS</c:v>
                </c:pt>
                <c:pt idx="3">
                  <c:v>SATISFACTORY</c:v>
                </c:pt>
              </c:strCache>
            </c:strRef>
          </c:cat>
          <c:val>
            <c:numRef>
              <c:f>'MOLDOVA-TUM'!$A$2:$D$2</c:f>
              <c:numCache>
                <c:formatCode>General</c:formatCode>
                <c:ptCount val="4"/>
                <c:pt idx="2">
                  <c:v>17</c:v>
                </c:pt>
                <c:pt idx="3">
                  <c:v>82</c:v>
                </c:pt>
              </c:numCache>
            </c:numRef>
          </c:val>
        </c:ser>
        <c:firstSliceAng val="0"/>
      </c:pieChart>
    </c:plotArea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79B7A-59CE-4DF1-8B57-799BC40BBA8E}" type="datetimeFigureOut">
              <a:rPr lang="es-ES" smtClean="0"/>
              <a:pPr/>
              <a:t>06/03/2015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4756B7-2707-4EDA-84E8-2E2254C46A7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81988-A856-4C3F-AF43-033671B0EEA2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F0C68-8E17-4B13-BA99-58A405EF43D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98652-66D0-486B-B0A5-1BDC6522B02D}" type="slidenum">
              <a:rPr lang="es-ES" smtClean="0">
                <a:solidFill>
                  <a:prstClr val="black"/>
                </a:solidFill>
              </a:rPr>
              <a:pPr/>
              <a:t>7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199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7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Rounded MT Bold" pitchFamily="34" charset="0"/>
              </a:defRPr>
            </a:lvl1pPr>
            <a:extLst/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76E9B26-D3EA-4FF7-B94F-B39F1CC0D6C5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07D6AEC-1188-466D-AD96-F70C227ED6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8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CB750A4-DA64-4D56-8B72-57E4693FDF86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9D57CB8-6436-4E75-8C10-4749791687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60240-17C2-4335-9865-1D1D08625728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0DADF-3C11-4FED-A418-5F1E6DA4C2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6A802-4BDF-4E50-8259-40D98FAC35A2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4AEAF-8B0B-4A2B-B611-CE3EEBB2A2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BB5B1-6623-4F67-A06C-FD581CD2E19D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1D92B-1316-4DBA-A307-D6E3E20875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400B3-68DC-4372-9C8D-EA58E63BF593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9FB83-8E11-43BF-8BF9-29A3145D18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34242-A5C5-4C9A-8083-2FB2EDD58873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A2C94-0B80-445C-8524-F76DDEC1DC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9BAFA-EDC7-4495-BDB1-12D5A8953B7C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40088-0222-45BE-8D28-7BA7FD92462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4D534-0D31-40DE-A576-B37420C775C5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918DE-DDFD-4EDD-9A78-4010D3B227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EC7DC-02CD-4595-88F4-32022DD9C499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A8DB3-F374-4943-B3CD-ED3E835FA2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D82FD-9BFF-46A5-B2E8-C270579194AB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37BA0-A7BA-48CF-91E3-DACF632789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/>
          <a:lstStyle>
            <a:lvl1pPr algn="ctr">
              <a:defRPr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extLst/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764F9-D0CF-4F4F-BC16-0020B734159E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7AA72-7B95-4728-A12F-658D9B44087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15E4F-2E28-47AF-B72C-3280F89A4A4E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3CAEB-BDBA-4AD4-8219-8F3EF632DE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C2C08-A36C-4E9A-B933-D5653B78E425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240CA-DFC3-46E5-943B-972F11A8DDE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B6868-C89E-42CF-83BD-9F1C3B9CCBBB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66E5-C3FC-47EC-A9C7-E6D8240A3C7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CAF34-0EBA-4063-AE32-228603203BA8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B7CDD-4425-44AA-9082-3372C3AA52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375D-FC6B-4251-8C3E-F92FDFCDA507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EB02F-0944-46EF-8DE2-D515CC7B06B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B7082-3531-41DD-8DD3-B4D7D18D5E5B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C801-C941-413B-880F-A218CD484B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19AB2-AAE9-47A5-838B-769A11D8B28F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8707-784E-47A2-B8A4-4E5410C1858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BBAD8-8B63-4624-A9FD-1BD0DC3BB31E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673B2-D8E2-4BC3-A133-E0BAD96618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66A2C-DDBA-4E7E-9B39-A93C7A74975C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6DD67-0D11-495D-8CAC-3C7FEE7E1B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5E912-9773-4149-A55F-CDE51703026D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D51D9-6DDA-4391-B851-C27FA54B923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5B46E-CD7C-4EA1-8D92-F760A7F65A7D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A0BBE-B652-450B-BA21-857C51820C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CD271-BE25-4D5E-B525-3BFC0E79C807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2419-B4B4-4968-9705-B2D3035C1A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827F7-B804-493A-BC8D-F4EA3C998120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57C0-4FCC-4670-8790-04F1A48CB33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29909-E0DB-4152-9158-29EBE012DB15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A27E-C335-4201-9D9B-FBF8CF01D10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7A05-BE99-4BB5-8FE7-9656828CF24C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397EE-2E59-45D6-833D-5EA76BD635A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65EE-5F78-437E-B192-8B27E07CA194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C47CF-F7CC-4CF1-8E08-4026E2A3A7C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2" name="1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</a:endParaRPr>
            </a:p>
          </p:txBody>
        </p:sp>
        <p:sp>
          <p:nvSpPr>
            <p:cNvPr id="7" name="7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92D05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Lucida Sans Unicode"/>
              </a:endParaRPr>
            </a:p>
          </p:txBody>
        </p:sp>
        <p:sp>
          <p:nvSpPr>
            <p:cNvPr id="8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 Rounded MT Bold" pitchFamily="34" charset="0"/>
              </a:defRPr>
            </a:lvl1pPr>
            <a:extLst/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76E9B26-D3EA-4FF7-B94F-B39F1CC0D6C5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>
              <a:solidFill>
                <a:srgbClr val="7FD13B">
                  <a:tint val="20000"/>
                </a:srgbClr>
              </a:solidFill>
            </a:endParaRPr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07D6AEC-1188-466D-AD96-F70C227ED6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 rtlCol="0"/>
          <a:lstStyle>
            <a:lvl1pPr algn="ctr">
              <a:defRPr>
                <a:effectLst/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extLst/>
          </a:lstStyle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5E912-9773-4149-A55F-CDE51703026D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D51D9-6DDA-4391-B851-C27FA54B9234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7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3A9E26-5CB6-4DCE-B8A8-3154A0D149C9}" type="datetimeFigureOut">
              <a:rPr lang="es-ES">
                <a:solidFill>
                  <a:prstClr val="white"/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507163-0C2A-4202-A6B3-CF9D4B926E61}" type="slidenum">
              <a:rPr lang="es-ES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3A9E26-5CB6-4DCE-B8A8-3154A0D149C9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507163-0C2A-4202-A6B3-CF9D4B926E6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A7D310-49DF-4568-936A-DAFEBB6122F3}" type="datetimeFigureOut">
              <a:rPr lang="es-ES">
                <a:solidFill>
                  <a:prstClr val="white"/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2026F-45B0-4CD9-B79A-00092507CE46}" type="slidenum">
              <a:rPr lang="es-ES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DC14AA-B7D0-4C33-8D4E-F16716FDA12E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363D0C-028B-4A70-AF76-410839A9B7BC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F73B3D-C118-4A78-8074-0A6633015F4F}" type="datetimeFigureOut">
              <a:rPr lang="es-ES">
                <a:solidFill>
                  <a:prstClr val="white"/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311CAD-6E14-4D4A-81C8-E0018C720D9C}" type="slidenum">
              <a:rPr lang="es-ES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F3F7B-13ED-4587-A7FF-52E7E96DD3FC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33F2F-497D-401D-A131-C35323D2D389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0DE81A-9A96-4A82-A7C5-60916D15FB2A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BCDD80-F25F-4612-91EE-00A9A014D37A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6" name="8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Lucida Sans Unicode"/>
            </a:endParaRPr>
          </a:p>
        </p:txBody>
      </p:sp>
      <p:sp>
        <p:nvSpPr>
          <p:cNvPr id="7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12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CB750A4-DA64-4D56-8B72-57E4693FDF86}" type="datetimeFigureOut">
              <a:rPr lang="es-ES">
                <a:solidFill>
                  <a:prstClr val="white"/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white"/>
              </a:solidFill>
            </a:endParaRPr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>
              <a:solidFill>
                <a:prstClr val="white"/>
              </a:solidFill>
            </a:endParaRPr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9D57CB8-6436-4E75-8C10-474979168753}" type="slidenum">
              <a:rPr lang="es-ES">
                <a:solidFill>
                  <a:prstClr val="white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60240-17C2-4335-9865-1D1D08625728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0DADF-3C11-4FED-A418-5F1E6DA4C248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6A802-4BDF-4E50-8259-40D98FAC35A2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4AEAF-8B0B-4A2B-B611-CE3EEBB2A229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E375D-FC6B-4251-8C3E-F92FDFCDA50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EB02F-0944-46EF-8DE2-D515CC7B06B4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B7082-3531-41DD-8DD3-B4D7D18D5E5B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9C801-C941-413B-880F-A218CD484B9C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A7D310-49DF-4568-936A-DAFEBB6122F3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62026F-45B0-4CD9-B79A-00092507CE4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19AB2-AAE9-47A5-838B-769A11D8B28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8707-784E-47A2-B8A4-4E5410C18584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BBAD8-8B63-4624-A9FD-1BD0DC3BB31E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673B2-D8E2-4BC3-A133-E0BAD966188A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66A2C-DDBA-4E7E-9B39-A93C7A74975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6DD67-0D11-495D-8CAC-3C7FEE7E1B9E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5B46E-CD7C-4EA1-8D92-F760A7F65A7D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A0BBE-B652-450B-BA21-857C51820C6A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CD271-BE25-4D5E-B525-3BFC0E79C80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2419-B4B4-4968-9705-B2D3035C1A9F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827F7-B804-493A-BC8D-F4EA3C998120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D57C0-4FCC-4670-8790-04F1A48CB335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29909-E0DB-4152-9158-29EBE012DB15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A27E-C335-4201-9D9B-FBF8CF01D10B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7A05-BE99-4BB5-8FE7-9656828CF24C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397EE-2E59-45D6-833D-5EA76BD635A4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65EE-5F78-437E-B192-8B27E07CA194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C47CF-F7CC-4CF1-8E08-4026E2A3A7C9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DC14AA-B7D0-4C33-8D4E-F16716FDA12E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363D0C-028B-4A70-AF76-410839A9B7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F73B3D-C118-4A78-8074-0A6633015F4F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311CAD-6E14-4D4A-81C8-E0018C720D9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F3F7B-13ED-4587-A7FF-52E7E96DD3FC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33F2F-497D-401D-A131-C35323D2D38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0DE81A-9A96-4A82-A7C5-60916D15FB2A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BCDD80-F25F-4612-91EE-00A9A014D37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5963" y="3857625"/>
            <a:ext cx="8285162" cy="25876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428625" y="5214938"/>
            <a:ext cx="6357938" cy="1285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357826"/>
            <a:ext cx="5721050" cy="1514295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>
            <a:endCxn id="22" idx="1"/>
          </p:cNvCxnSpPr>
          <p:nvPr/>
        </p:nvCxnSpPr>
        <p:spPr>
          <a:xfrm>
            <a:off x="-9237" y="5787738"/>
            <a:ext cx="4389309" cy="8027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673ABBA-B653-4915-9CB6-18335CA9DEA8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E3EB1C1-185B-412A-958C-6FFEDE68733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54" r:id="rId3"/>
    <p:sldLayoutId id="2147483783" r:id="rId4"/>
    <p:sldLayoutId id="2147483784" r:id="rId5"/>
    <p:sldLayoutId id="2147483785" r:id="rId6"/>
    <p:sldLayoutId id="2147483786" r:id="rId7"/>
    <p:sldLayoutId id="2147483755" r:id="rId8"/>
    <p:sldLayoutId id="2147483787" r:id="rId9"/>
    <p:sldLayoutId id="2147483788" r:id="rId10"/>
    <p:sldLayoutId id="2147483756" r:id="rId11"/>
    <p:sldLayoutId id="214748375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4339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318F52-D7AD-420F-AF16-A793AD1E09BE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9785FD-57FE-45DD-B969-18E0513BC5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76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56E745-E364-4AC5-924B-E1B8236B0ADD}" type="datetimeFigureOut">
              <a:rPr lang="es-ES"/>
              <a:pPr>
                <a:defRPr/>
              </a:pPr>
              <a:t>06/03/2015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BD7005-B242-4096-BEB3-0567CD0BEF5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5963" y="3857625"/>
            <a:ext cx="8285162" cy="25876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428625" y="5214938"/>
            <a:ext cx="6357938" cy="12858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chemeClr val="accent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Lucida Sans Unicode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357826"/>
            <a:ext cx="5721050" cy="1514295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14 Conector recto"/>
          <p:cNvCxnSpPr>
            <a:endCxn id="22" idx="1"/>
          </p:cNvCxnSpPr>
          <p:nvPr/>
        </p:nvCxnSpPr>
        <p:spPr>
          <a:xfrm>
            <a:off x="-9237" y="5787738"/>
            <a:ext cx="4389309" cy="8027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673ABBA-B653-4915-9CB6-18335CA9DEA8}" type="datetimeFigureOut">
              <a:rPr lang="es-ES">
                <a:solidFill>
                  <a:prstClr val="black"/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/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s-ES">
              <a:solidFill>
                <a:prstClr val="black"/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E3EB1C1-185B-412A-958C-6FFEDE68733A}" type="slidenum">
              <a:rPr lang="es-ES">
                <a:solidFill>
                  <a:prstClr val="black"/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7651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056E745-E364-4AC5-924B-E1B8236B0ADD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06/03/2015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BD7005-B242-4096-BEB3-0567CD0BEF53}" type="slidenum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image" Target="../media/image4.png"/><Relationship Id="rId4" Type="http://schemas.openxmlformats.org/officeDocument/2006/relationships/chart" Target="../charts/char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.xml"/><Relationship Id="rId3" Type="http://schemas.openxmlformats.org/officeDocument/2006/relationships/chart" Target="../charts/chart9.xml"/><Relationship Id="rId7" Type="http://schemas.openxmlformats.org/officeDocument/2006/relationships/chart" Target="../charts/chart12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chart" Target="../charts/chart11.xml"/><Relationship Id="rId10" Type="http://schemas.openxmlformats.org/officeDocument/2006/relationships/chart" Target="../charts/chart15.xml"/><Relationship Id="rId4" Type="http://schemas.openxmlformats.org/officeDocument/2006/relationships/chart" Target="../charts/chart10.xml"/><Relationship Id="rId9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3.xml"/><Relationship Id="rId3" Type="http://schemas.openxmlformats.org/officeDocument/2006/relationships/chart" Target="../charts/chart18.xml"/><Relationship Id="rId7" Type="http://schemas.openxmlformats.org/officeDocument/2006/relationships/chart" Target="../charts/chart2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1.xml"/><Relationship Id="rId5" Type="http://schemas.openxmlformats.org/officeDocument/2006/relationships/chart" Target="../charts/chart20.xml"/><Relationship Id="rId10" Type="http://schemas.openxmlformats.org/officeDocument/2006/relationships/chart" Target="../charts/chart25.xml"/><Relationship Id="rId4" Type="http://schemas.openxmlformats.org/officeDocument/2006/relationships/chart" Target="../charts/chart19.xml"/><Relationship Id="rId9" Type="http://schemas.openxmlformats.org/officeDocument/2006/relationships/chart" Target="../charts/char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9.xml"/><Relationship Id="rId4" Type="http://schemas.openxmlformats.org/officeDocument/2006/relationships/chart" Target="../charts/chart2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6.xml"/><Relationship Id="rId3" Type="http://schemas.openxmlformats.org/officeDocument/2006/relationships/chart" Target="../charts/chart31.xml"/><Relationship Id="rId7" Type="http://schemas.openxmlformats.org/officeDocument/2006/relationships/chart" Target="../charts/chart3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4.xml"/><Relationship Id="rId5" Type="http://schemas.openxmlformats.org/officeDocument/2006/relationships/chart" Target="../charts/chart33.xml"/><Relationship Id="rId10" Type="http://schemas.openxmlformats.org/officeDocument/2006/relationships/chart" Target="../charts/chart38.xml"/><Relationship Id="rId4" Type="http://schemas.openxmlformats.org/officeDocument/2006/relationships/chart" Target="../charts/chart32.xml"/><Relationship Id="rId9" Type="http://schemas.openxmlformats.org/officeDocument/2006/relationships/chart" Target="../charts/char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6.xml"/><Relationship Id="rId3" Type="http://schemas.openxmlformats.org/officeDocument/2006/relationships/chart" Target="../charts/chart41.xml"/><Relationship Id="rId7" Type="http://schemas.openxmlformats.org/officeDocument/2006/relationships/chart" Target="../charts/chart4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4.xml"/><Relationship Id="rId11" Type="http://schemas.openxmlformats.org/officeDocument/2006/relationships/chart" Target="../charts/chart49.xml"/><Relationship Id="rId5" Type="http://schemas.openxmlformats.org/officeDocument/2006/relationships/chart" Target="../charts/chart43.xml"/><Relationship Id="rId10" Type="http://schemas.openxmlformats.org/officeDocument/2006/relationships/chart" Target="../charts/chart48.xml"/><Relationship Id="rId4" Type="http://schemas.openxmlformats.org/officeDocument/2006/relationships/chart" Target="../charts/chart42.xml"/><Relationship Id="rId9" Type="http://schemas.openxmlformats.org/officeDocument/2006/relationships/chart" Target="../charts/chart4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4.xml"/><Relationship Id="rId5" Type="http://schemas.openxmlformats.org/officeDocument/2006/relationships/chart" Target="../charts/chart53.xml"/><Relationship Id="rId4" Type="http://schemas.openxmlformats.org/officeDocument/2006/relationships/chart" Target="../charts/chart5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1.xml"/><Relationship Id="rId3" Type="http://schemas.openxmlformats.org/officeDocument/2006/relationships/chart" Target="../charts/chart56.xml"/><Relationship Id="rId7" Type="http://schemas.openxmlformats.org/officeDocument/2006/relationships/chart" Target="../charts/chart6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9.xml"/><Relationship Id="rId5" Type="http://schemas.openxmlformats.org/officeDocument/2006/relationships/chart" Target="../charts/chart58.xml"/><Relationship Id="rId10" Type="http://schemas.openxmlformats.org/officeDocument/2006/relationships/chart" Target="../charts/chart63.xml"/><Relationship Id="rId4" Type="http://schemas.openxmlformats.org/officeDocument/2006/relationships/chart" Target="../charts/chart57.xml"/><Relationship Id="rId9" Type="http://schemas.openxmlformats.org/officeDocument/2006/relationships/chart" Target="../charts/chart6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1.xml"/><Relationship Id="rId3" Type="http://schemas.openxmlformats.org/officeDocument/2006/relationships/chart" Target="../charts/chart66.xml"/><Relationship Id="rId7" Type="http://schemas.openxmlformats.org/officeDocument/2006/relationships/chart" Target="../charts/chart70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9.xml"/><Relationship Id="rId5" Type="http://schemas.openxmlformats.org/officeDocument/2006/relationships/chart" Target="../charts/chart68.xml"/><Relationship Id="rId10" Type="http://schemas.openxmlformats.org/officeDocument/2006/relationships/chart" Target="../charts/chart73.xml"/><Relationship Id="rId4" Type="http://schemas.openxmlformats.org/officeDocument/2006/relationships/chart" Target="../charts/chart67.xml"/><Relationship Id="rId9" Type="http://schemas.openxmlformats.org/officeDocument/2006/relationships/chart" Target="../charts/chart7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8.xml"/><Relationship Id="rId5" Type="http://schemas.openxmlformats.org/officeDocument/2006/relationships/chart" Target="../charts/chart77.xml"/><Relationship Id="rId4" Type="http://schemas.openxmlformats.org/officeDocument/2006/relationships/chart" Target="../charts/chart7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5.xml"/><Relationship Id="rId3" Type="http://schemas.openxmlformats.org/officeDocument/2006/relationships/chart" Target="../charts/chart80.xml"/><Relationship Id="rId7" Type="http://schemas.openxmlformats.org/officeDocument/2006/relationships/chart" Target="../charts/chart8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83.xml"/><Relationship Id="rId5" Type="http://schemas.openxmlformats.org/officeDocument/2006/relationships/chart" Target="../charts/chart82.xml"/><Relationship Id="rId10" Type="http://schemas.openxmlformats.org/officeDocument/2006/relationships/chart" Target="../charts/chart87.xml"/><Relationship Id="rId4" Type="http://schemas.openxmlformats.org/officeDocument/2006/relationships/chart" Target="../charts/chart81.xml"/><Relationship Id="rId9" Type="http://schemas.openxmlformats.org/officeDocument/2006/relationships/chart" Target="../charts/chart8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5.xml"/><Relationship Id="rId3" Type="http://schemas.openxmlformats.org/officeDocument/2006/relationships/chart" Target="../charts/chart90.xml"/><Relationship Id="rId7" Type="http://schemas.openxmlformats.org/officeDocument/2006/relationships/chart" Target="../charts/chart9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93.xml"/><Relationship Id="rId5" Type="http://schemas.openxmlformats.org/officeDocument/2006/relationships/chart" Target="../charts/chart92.xml"/><Relationship Id="rId10" Type="http://schemas.openxmlformats.org/officeDocument/2006/relationships/chart" Target="../charts/chart97.xml"/><Relationship Id="rId4" Type="http://schemas.openxmlformats.org/officeDocument/2006/relationships/chart" Target="../charts/chart91.xml"/><Relationship Id="rId9" Type="http://schemas.openxmlformats.org/officeDocument/2006/relationships/chart" Target="../charts/chart9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2.xml"/><Relationship Id="rId5" Type="http://schemas.openxmlformats.org/officeDocument/2006/relationships/chart" Target="../charts/chart101.xml"/><Relationship Id="rId4" Type="http://schemas.openxmlformats.org/officeDocument/2006/relationships/chart" Target="../charts/chart100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9.xml"/><Relationship Id="rId3" Type="http://schemas.openxmlformats.org/officeDocument/2006/relationships/chart" Target="../charts/chart104.xml"/><Relationship Id="rId7" Type="http://schemas.openxmlformats.org/officeDocument/2006/relationships/chart" Target="../charts/chart10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7.xml"/><Relationship Id="rId5" Type="http://schemas.openxmlformats.org/officeDocument/2006/relationships/chart" Target="../charts/chart106.xml"/><Relationship Id="rId10" Type="http://schemas.openxmlformats.org/officeDocument/2006/relationships/chart" Target="../charts/chart111.xml"/><Relationship Id="rId4" Type="http://schemas.openxmlformats.org/officeDocument/2006/relationships/chart" Target="../charts/chart105.xml"/><Relationship Id="rId9" Type="http://schemas.openxmlformats.org/officeDocument/2006/relationships/chart" Target="../charts/chart1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9.xml"/><Relationship Id="rId3" Type="http://schemas.openxmlformats.org/officeDocument/2006/relationships/chart" Target="../charts/chart114.xml"/><Relationship Id="rId7" Type="http://schemas.openxmlformats.org/officeDocument/2006/relationships/chart" Target="../charts/chart11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7.xml"/><Relationship Id="rId5" Type="http://schemas.openxmlformats.org/officeDocument/2006/relationships/chart" Target="../charts/chart116.xml"/><Relationship Id="rId10" Type="http://schemas.openxmlformats.org/officeDocument/2006/relationships/chart" Target="../charts/chart121.xml"/><Relationship Id="rId4" Type="http://schemas.openxmlformats.org/officeDocument/2006/relationships/chart" Target="../charts/chart115.xml"/><Relationship Id="rId9" Type="http://schemas.openxmlformats.org/officeDocument/2006/relationships/chart" Target="../charts/chart120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26.xml"/><Relationship Id="rId5" Type="http://schemas.openxmlformats.org/officeDocument/2006/relationships/chart" Target="../charts/chart125.xml"/><Relationship Id="rId4" Type="http://schemas.openxmlformats.org/officeDocument/2006/relationships/chart" Target="../charts/chart12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33.xml"/><Relationship Id="rId3" Type="http://schemas.openxmlformats.org/officeDocument/2006/relationships/chart" Target="../charts/chart128.xml"/><Relationship Id="rId7" Type="http://schemas.openxmlformats.org/officeDocument/2006/relationships/chart" Target="../charts/chart13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1.xml"/><Relationship Id="rId5" Type="http://schemas.openxmlformats.org/officeDocument/2006/relationships/chart" Target="../charts/chart130.xml"/><Relationship Id="rId10" Type="http://schemas.openxmlformats.org/officeDocument/2006/relationships/chart" Target="../charts/chart135.xml"/><Relationship Id="rId4" Type="http://schemas.openxmlformats.org/officeDocument/2006/relationships/chart" Target="../charts/chart129.xml"/><Relationship Id="rId9" Type="http://schemas.openxmlformats.org/officeDocument/2006/relationships/chart" Target="../charts/chart134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43.xml"/><Relationship Id="rId3" Type="http://schemas.openxmlformats.org/officeDocument/2006/relationships/chart" Target="../charts/chart138.xml"/><Relationship Id="rId7" Type="http://schemas.openxmlformats.org/officeDocument/2006/relationships/chart" Target="../charts/chart14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1.xml"/><Relationship Id="rId5" Type="http://schemas.openxmlformats.org/officeDocument/2006/relationships/chart" Target="../charts/chart140.xml"/><Relationship Id="rId10" Type="http://schemas.openxmlformats.org/officeDocument/2006/relationships/chart" Target="../charts/chart145.xml"/><Relationship Id="rId4" Type="http://schemas.openxmlformats.org/officeDocument/2006/relationships/chart" Target="../charts/chart139.xml"/><Relationship Id="rId9" Type="http://schemas.openxmlformats.org/officeDocument/2006/relationships/chart" Target="../charts/chart144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47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54.xml"/><Relationship Id="rId3" Type="http://schemas.openxmlformats.org/officeDocument/2006/relationships/chart" Target="../charts/chart149.xml"/><Relationship Id="rId7" Type="http://schemas.openxmlformats.org/officeDocument/2006/relationships/chart" Target="../charts/chart15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2.xml"/><Relationship Id="rId5" Type="http://schemas.openxmlformats.org/officeDocument/2006/relationships/chart" Target="../charts/chart151.xml"/><Relationship Id="rId10" Type="http://schemas.openxmlformats.org/officeDocument/2006/relationships/chart" Target="../charts/chart156.xml"/><Relationship Id="rId4" Type="http://schemas.openxmlformats.org/officeDocument/2006/relationships/chart" Target="../charts/chart150.xml"/><Relationship Id="rId9" Type="http://schemas.openxmlformats.org/officeDocument/2006/relationships/chart" Target="../charts/chart15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65.xml"/><Relationship Id="rId3" Type="http://schemas.openxmlformats.org/officeDocument/2006/relationships/chart" Target="../charts/chart160.xml"/><Relationship Id="rId7" Type="http://schemas.openxmlformats.org/officeDocument/2006/relationships/chart" Target="../charts/chart16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3.xml"/><Relationship Id="rId5" Type="http://schemas.openxmlformats.org/officeDocument/2006/relationships/chart" Target="../charts/chart162.xml"/><Relationship Id="rId10" Type="http://schemas.openxmlformats.org/officeDocument/2006/relationships/chart" Target="../charts/chart167.xml"/><Relationship Id="rId4" Type="http://schemas.openxmlformats.org/officeDocument/2006/relationships/chart" Target="../charts/chart161.xml"/><Relationship Id="rId9" Type="http://schemas.openxmlformats.org/officeDocument/2006/relationships/chart" Target="../charts/chart16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3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29063" y="6000768"/>
            <a:ext cx="5057775" cy="985838"/>
          </a:xfrm>
        </p:spPr>
        <p:txBody>
          <a:bodyPr>
            <a:normAutofit/>
          </a:bodyPr>
          <a:lstStyle/>
          <a:p>
            <a:pPr marR="0">
              <a:lnSpc>
                <a:spcPct val="90000"/>
              </a:lnSpc>
            </a:pPr>
            <a:r>
              <a:rPr lang="en-US" sz="17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Fernando Peña López</a:t>
            </a:r>
          </a:p>
          <a:p>
            <a:pPr marR="0">
              <a:lnSpc>
                <a:spcPct val="90000"/>
              </a:lnSpc>
            </a:pPr>
            <a:r>
              <a:rPr lang="en-US" sz="1700" b="1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Universidade</a:t>
            </a:r>
            <a:r>
              <a:rPr lang="en-US" sz="17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da Coruña (Spain)</a:t>
            </a:r>
          </a:p>
          <a:p>
            <a:pPr marR="0">
              <a:lnSpc>
                <a:spcPct val="90000"/>
              </a:lnSpc>
            </a:pPr>
            <a:r>
              <a:rPr lang="en-US" sz="1700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March 2015 - Ukraine</a:t>
            </a:r>
            <a:endParaRPr lang="es-ES" sz="17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1571612"/>
            <a:ext cx="9144000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000" b="1" cap="small" dirty="0" smtClean="0">
                <a:solidFill>
                  <a:srgbClr val="7FD13B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REPORT 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cap="small" dirty="0" smtClean="0">
                <a:solidFill>
                  <a:srgbClr val="7FD13B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QUALITY ASSURANCE SYSTEM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3600" b="1" cap="small" dirty="0" smtClean="0">
              <a:solidFill>
                <a:srgbClr val="7FD13B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b="1" cap="small" dirty="0" smtClean="0">
                <a:solidFill>
                  <a:srgbClr val="7FD13B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Surveys To Check The Adequacy Of The Existing Quality Assurance Systems In The Partner Countries</a:t>
            </a:r>
            <a:endParaRPr lang="es-ES" cap="small" dirty="0">
              <a:solidFill>
                <a:srgbClr val="7FD13B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ctrTitle"/>
          </p:nvPr>
        </p:nvSpPr>
        <p:spPr>
          <a:xfrm>
            <a:off x="0" y="5038749"/>
            <a:ext cx="9144000" cy="604829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RETHINK - Reform of Education Thru International Knowledge exchange</a:t>
            </a:r>
            <a:endParaRPr lang="es-ES" sz="1800" dirty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71438"/>
            <a:ext cx="9144000" cy="714356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bg1"/>
                </a:solidFill>
              </a:rPr>
              <a:t>ARMENIA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714356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NATIONAL POLYTHECHNIC UNIVERSITY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429256" y="714356"/>
            <a:ext cx="335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GAVAR STATE UNIVERSI</a:t>
            </a:r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TY </a:t>
            </a:r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" name="4 Gráfico"/>
          <p:cNvGraphicFramePr/>
          <p:nvPr/>
        </p:nvGraphicFramePr>
        <p:xfrm>
          <a:off x="0" y="857232"/>
          <a:ext cx="507209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1 Gráfico"/>
          <p:cNvGraphicFramePr/>
          <p:nvPr/>
        </p:nvGraphicFramePr>
        <p:xfrm>
          <a:off x="4714844" y="928670"/>
          <a:ext cx="442915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1 Gráfico"/>
          <p:cNvGraphicFramePr/>
          <p:nvPr/>
        </p:nvGraphicFramePr>
        <p:xfrm>
          <a:off x="-142908" y="37861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16 CuadroTexto"/>
          <p:cNvSpPr txBox="1"/>
          <p:nvPr/>
        </p:nvSpPr>
        <p:spPr>
          <a:xfrm>
            <a:off x="8001024" y="25717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tx2">
                    <a:lumMod val="75000"/>
                  </a:schemeClr>
                </a:solidFill>
              </a:rPr>
              <a:t>3,51</a:t>
            </a:r>
            <a:endParaRPr lang="es-E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714348" y="257174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2,88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10 Imagen"/>
          <p:cNvPicPr/>
          <p:nvPr/>
        </p:nvPicPr>
        <p:blipFill>
          <a:blip r:embed="rId5" cstate="print"/>
          <a:srcRect l="20472" t="69716" r="17983" b="23344"/>
          <a:stretch>
            <a:fillRect/>
          </a:stretch>
        </p:blipFill>
        <p:spPr bwMode="auto">
          <a:xfrm>
            <a:off x="1428728" y="6390995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8 CuadroTexto"/>
          <p:cNvSpPr txBox="1"/>
          <p:nvPr/>
        </p:nvSpPr>
        <p:spPr>
          <a:xfrm>
            <a:off x="3143240" y="3357562"/>
            <a:ext cx="3357540" cy="36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TOTAL</a:t>
            </a:r>
            <a:r>
              <a:rPr lang="es-ES" sz="1800" b="1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ARMENIA</a:t>
            </a:r>
            <a:endParaRPr lang="es-E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18 CuadroTexto"/>
          <p:cNvSpPr txBox="1"/>
          <p:nvPr/>
        </p:nvSpPr>
        <p:spPr>
          <a:xfrm>
            <a:off x="3714744" y="578645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3,20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0" name="3 Gráfico"/>
          <p:cNvGraphicFramePr/>
          <p:nvPr/>
        </p:nvGraphicFramePr>
        <p:xfrm>
          <a:off x="4429124" y="3786190"/>
          <a:ext cx="4572000" cy="255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ARMENIA - </a:t>
            </a:r>
            <a:r>
              <a:rPr lang="es-E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NATIONAL POLYTHECHNIC UNIVERSITY</a:t>
            </a:r>
            <a:endParaRPr lang="es-E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14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15 Gráfico"/>
          <p:cNvGraphicFramePr/>
          <p:nvPr/>
        </p:nvGraphicFramePr>
        <p:xfrm>
          <a:off x="0" y="785794"/>
          <a:ext cx="892975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ARMENIA - </a:t>
            </a:r>
            <a:r>
              <a:rPr lang="es-E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NATIONAL POLYTHECHNIC UNIVERSITY</a:t>
            </a:r>
            <a:endParaRPr lang="es-E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857232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57422" y="85723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6248" y="928670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928670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4" name="9 Gráfico"/>
          <p:cNvGraphicFramePr/>
          <p:nvPr/>
        </p:nvGraphicFramePr>
        <p:xfrm>
          <a:off x="-1000164" y="1071546"/>
          <a:ext cx="421484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10 Gráfico"/>
          <p:cNvGraphicFramePr/>
          <p:nvPr/>
        </p:nvGraphicFramePr>
        <p:xfrm>
          <a:off x="1428728" y="1071546"/>
          <a:ext cx="350046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11 Gráfico"/>
          <p:cNvGraphicFramePr/>
          <p:nvPr/>
        </p:nvGraphicFramePr>
        <p:xfrm>
          <a:off x="3500430" y="1142984"/>
          <a:ext cx="385765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13 Gráfico"/>
          <p:cNvGraphicFramePr/>
          <p:nvPr/>
        </p:nvGraphicFramePr>
        <p:xfrm>
          <a:off x="5857884" y="1142984"/>
          <a:ext cx="414340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2" name="11 Imagen"/>
          <p:cNvPicPr/>
          <p:nvPr/>
        </p:nvPicPr>
        <p:blipFill>
          <a:blip r:embed="rId6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2844" y="350043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5" name="7 Gráfico"/>
          <p:cNvGraphicFramePr/>
          <p:nvPr/>
        </p:nvGraphicFramePr>
        <p:xfrm>
          <a:off x="-928726" y="3643314"/>
          <a:ext cx="392909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6" name="25 CuadroTexto"/>
          <p:cNvSpPr txBox="1"/>
          <p:nvPr/>
        </p:nvSpPr>
        <p:spPr>
          <a:xfrm>
            <a:off x="1500166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7" name="8 Gráfico"/>
          <p:cNvGraphicFramePr/>
          <p:nvPr/>
        </p:nvGraphicFramePr>
        <p:xfrm>
          <a:off x="1357290" y="3643314"/>
          <a:ext cx="385765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8" name="27 CuadroTexto"/>
          <p:cNvSpPr txBox="1"/>
          <p:nvPr/>
        </p:nvSpPr>
        <p:spPr>
          <a:xfrm>
            <a:off x="4500562" y="335756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9" name="12 Gráfico"/>
          <p:cNvGraphicFramePr/>
          <p:nvPr/>
        </p:nvGraphicFramePr>
        <p:xfrm>
          <a:off x="3857620" y="3643314"/>
          <a:ext cx="3429024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30" name="29 CuadroTexto"/>
          <p:cNvSpPr txBox="1"/>
          <p:nvPr/>
        </p:nvSpPr>
        <p:spPr>
          <a:xfrm>
            <a:off x="7429520" y="342900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31" name="12 Gráfico"/>
          <p:cNvGraphicFramePr/>
          <p:nvPr/>
        </p:nvGraphicFramePr>
        <p:xfrm>
          <a:off x="5643570" y="3643314"/>
          <a:ext cx="457203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-24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7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ARMENIA - </a:t>
            </a:r>
            <a:r>
              <a:rPr kumimoji="0" lang="es-ES" sz="27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NATIONAL POLYTHECHNIC UNIVERSITY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4" name="21 Gráfico"/>
          <p:cNvGraphicFramePr/>
          <p:nvPr/>
        </p:nvGraphicFramePr>
        <p:xfrm>
          <a:off x="714348" y="1071546"/>
          <a:ext cx="785818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ARMENIA - GAVAR STATE UNIVERSITY</a:t>
            </a:r>
            <a:endParaRPr lang="es-E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14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3 Gráfico"/>
          <p:cNvGraphicFramePr/>
          <p:nvPr/>
        </p:nvGraphicFramePr>
        <p:xfrm>
          <a:off x="214282" y="1000108"/>
          <a:ext cx="857256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ARMENIA - GAVAR STATE UNIVERSITYSITY</a:t>
            </a:r>
            <a:endParaRPr lang="es-E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5720" y="714356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71736" y="71435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29124" y="642918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64291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2844" y="350043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500166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357686" y="335756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429520" y="342900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0" name="5 Gráfico"/>
          <p:cNvGraphicFramePr/>
          <p:nvPr/>
        </p:nvGraphicFramePr>
        <p:xfrm>
          <a:off x="-500098" y="928670"/>
          <a:ext cx="328613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6 Gráfico"/>
          <p:cNvGraphicFramePr/>
          <p:nvPr/>
        </p:nvGraphicFramePr>
        <p:xfrm>
          <a:off x="2000232" y="928670"/>
          <a:ext cx="292894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7 Gráfico"/>
          <p:cNvGraphicFramePr/>
          <p:nvPr/>
        </p:nvGraphicFramePr>
        <p:xfrm>
          <a:off x="4000496" y="1000108"/>
          <a:ext cx="350046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8 Gráfico"/>
          <p:cNvGraphicFramePr/>
          <p:nvPr/>
        </p:nvGraphicFramePr>
        <p:xfrm>
          <a:off x="6286512" y="1000108"/>
          <a:ext cx="350043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9 Gráfico"/>
          <p:cNvGraphicFramePr/>
          <p:nvPr/>
        </p:nvGraphicFramePr>
        <p:xfrm>
          <a:off x="-500098" y="3571876"/>
          <a:ext cx="321467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6" name="10 Gráfico"/>
          <p:cNvGraphicFramePr/>
          <p:nvPr/>
        </p:nvGraphicFramePr>
        <p:xfrm>
          <a:off x="1714480" y="3571876"/>
          <a:ext cx="3286148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7" name="11 Gráfico"/>
          <p:cNvGraphicFramePr/>
          <p:nvPr/>
        </p:nvGraphicFramePr>
        <p:xfrm>
          <a:off x="3929058" y="3571876"/>
          <a:ext cx="350044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8" name="12 Gráfico"/>
          <p:cNvGraphicFramePr/>
          <p:nvPr/>
        </p:nvGraphicFramePr>
        <p:xfrm>
          <a:off x="6429388" y="3571876"/>
          <a:ext cx="314325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-24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en-GB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ARMENIA - </a:t>
            </a:r>
            <a:r>
              <a:rPr lang="es-ES" sz="2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GAVAR STATE UNIVERSITY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6" name="4 Gráfico"/>
          <p:cNvGraphicFramePr/>
          <p:nvPr/>
        </p:nvGraphicFramePr>
        <p:xfrm>
          <a:off x="0" y="1000108"/>
          <a:ext cx="914400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71438"/>
            <a:ext cx="9144000" cy="714356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bg1"/>
                </a:solidFill>
              </a:rPr>
              <a:t>AZERBAIJAN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-142908" y="714356"/>
            <a:ext cx="60007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cap="all" dirty="0" smtClean="0">
                <a:solidFill>
                  <a:schemeClr val="accent1">
                    <a:lumMod val="50000"/>
                  </a:schemeClr>
                </a:solidFill>
              </a:rPr>
              <a:t>University of Architecture </a:t>
            </a:r>
          </a:p>
          <a:p>
            <a:pPr algn="ctr"/>
            <a:r>
              <a:rPr lang="en-US" sz="1700" b="1" cap="all" dirty="0" smtClean="0">
                <a:solidFill>
                  <a:schemeClr val="accent1">
                    <a:lumMod val="50000"/>
                  </a:schemeClr>
                </a:solidFill>
              </a:rPr>
              <a:t>and Construction</a:t>
            </a:r>
            <a:endParaRPr lang="es-ES" sz="1700" b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214942" y="714356"/>
            <a:ext cx="464343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b="1" cap="all" dirty="0" smtClean="0">
                <a:solidFill>
                  <a:schemeClr val="accent1">
                    <a:lumMod val="50000"/>
                  </a:schemeClr>
                </a:solidFill>
              </a:rPr>
              <a:t>BAKU STATE UNIVERSITY</a:t>
            </a:r>
            <a:endParaRPr lang="es-ES" sz="1700" b="1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95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8 CuadroTexto"/>
          <p:cNvSpPr txBox="1"/>
          <p:nvPr/>
        </p:nvSpPr>
        <p:spPr>
          <a:xfrm>
            <a:off x="3143240" y="3357562"/>
            <a:ext cx="3357540" cy="36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TOTAL</a:t>
            </a:r>
            <a:r>
              <a:rPr lang="es-ES" sz="1800" b="1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AZERBAIJAN</a:t>
            </a:r>
            <a:endParaRPr lang="es-E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85720" y="3000372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2,95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8358182" y="285749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2,51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2500298" y="5715016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2,73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4" name="3 Gráfico"/>
          <p:cNvGraphicFramePr/>
          <p:nvPr/>
        </p:nvGraphicFramePr>
        <p:xfrm>
          <a:off x="5000628" y="10001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1 Gráfico"/>
          <p:cNvGraphicFramePr/>
          <p:nvPr/>
        </p:nvGraphicFramePr>
        <p:xfrm>
          <a:off x="0" y="10001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1 Gráfico"/>
          <p:cNvGraphicFramePr/>
          <p:nvPr/>
        </p:nvGraphicFramePr>
        <p:xfrm>
          <a:off x="2071670" y="35718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0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AZERBAIJAN - </a:t>
            </a:r>
            <a:r>
              <a:rPr lang="en-US" sz="2000" cap="all" dirty="0" smtClean="0">
                <a:solidFill>
                  <a:schemeClr val="bg1"/>
                </a:solidFill>
              </a:rPr>
              <a:t>University of Architecture and Construction</a:t>
            </a:r>
            <a:endParaRPr lang="es-ES" sz="2000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14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3 Gráfico"/>
          <p:cNvGraphicFramePr/>
          <p:nvPr/>
        </p:nvGraphicFramePr>
        <p:xfrm>
          <a:off x="500034" y="785794"/>
          <a:ext cx="83582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19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AZERBAIJAN - </a:t>
            </a:r>
            <a:r>
              <a:rPr lang="en-US" sz="1900" cap="all" dirty="0" smtClean="0">
                <a:solidFill>
                  <a:schemeClr val="bg1"/>
                </a:solidFill>
              </a:rPr>
              <a:t>University of Architecture and Construction</a:t>
            </a:r>
            <a:r>
              <a:rPr lang="it-IT" sz="19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</a:t>
            </a:r>
            <a:endParaRPr lang="es-ES" sz="19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857232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57422" y="85723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6248" y="857232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857232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2844" y="350043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500166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357686" y="335756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429520" y="342900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4" name="4 Gráfico"/>
          <p:cNvGraphicFramePr/>
          <p:nvPr/>
        </p:nvGraphicFramePr>
        <p:xfrm>
          <a:off x="-1143040" y="1142984"/>
          <a:ext cx="4286280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4 Gráfico"/>
          <p:cNvGraphicFramePr/>
          <p:nvPr/>
        </p:nvGraphicFramePr>
        <p:xfrm>
          <a:off x="1071538" y="1071546"/>
          <a:ext cx="4143388" cy="251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4 Gráfico"/>
          <p:cNvGraphicFramePr/>
          <p:nvPr/>
        </p:nvGraphicFramePr>
        <p:xfrm>
          <a:off x="3428992" y="1142984"/>
          <a:ext cx="4143388" cy="251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4 Gráfico"/>
          <p:cNvGraphicFramePr/>
          <p:nvPr/>
        </p:nvGraphicFramePr>
        <p:xfrm>
          <a:off x="5786446" y="1142984"/>
          <a:ext cx="4214810" cy="2528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4 Gráfico"/>
          <p:cNvGraphicFramePr/>
          <p:nvPr/>
        </p:nvGraphicFramePr>
        <p:xfrm>
          <a:off x="-1000164" y="3643314"/>
          <a:ext cx="4071950" cy="2586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4 Gráfico"/>
          <p:cNvGraphicFramePr/>
          <p:nvPr/>
        </p:nvGraphicFramePr>
        <p:xfrm>
          <a:off x="1357290" y="3571876"/>
          <a:ext cx="3929090" cy="2728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0" name="4 Gráfico"/>
          <p:cNvGraphicFramePr/>
          <p:nvPr/>
        </p:nvGraphicFramePr>
        <p:xfrm>
          <a:off x="3428992" y="35718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1" name="4 Gráfico"/>
          <p:cNvGraphicFramePr/>
          <p:nvPr/>
        </p:nvGraphicFramePr>
        <p:xfrm>
          <a:off x="5857884" y="3571876"/>
          <a:ext cx="428628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sz="3600" dirty="0"/>
              <a:t>1. </a:t>
            </a:r>
            <a:r>
              <a:rPr lang="es-ES" sz="3600" dirty="0" err="1"/>
              <a:t>What</a:t>
            </a:r>
            <a:r>
              <a:rPr lang="es-ES" sz="3600" dirty="0"/>
              <a:t> </a:t>
            </a:r>
            <a:r>
              <a:rPr lang="es-ES" sz="3600" dirty="0" err="1"/>
              <a:t>was</a:t>
            </a:r>
            <a:r>
              <a:rPr lang="es-ES" sz="3600" dirty="0"/>
              <a:t> </a:t>
            </a:r>
            <a:r>
              <a:rPr lang="es-ES" sz="3600" dirty="0" err="1"/>
              <a:t>the</a:t>
            </a:r>
            <a:r>
              <a:rPr lang="es-ES" sz="3600" dirty="0"/>
              <a:t> </a:t>
            </a:r>
            <a:r>
              <a:rPr lang="es-ES" sz="3600" dirty="0" err="1"/>
              <a:t>purpose</a:t>
            </a:r>
            <a:r>
              <a:rPr lang="es-ES" sz="3600" dirty="0"/>
              <a:t> of </a:t>
            </a:r>
            <a:r>
              <a:rPr lang="es-ES" sz="3600" dirty="0" err="1"/>
              <a:t>the</a:t>
            </a:r>
            <a:r>
              <a:rPr lang="es-ES" sz="3600" dirty="0"/>
              <a:t> </a:t>
            </a:r>
            <a:r>
              <a:rPr lang="es-ES" sz="3600" dirty="0" err="1" smtClean="0"/>
              <a:t>surveys</a:t>
            </a:r>
            <a:r>
              <a:rPr lang="es-ES" sz="3600" dirty="0" smtClean="0"/>
              <a:t>?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current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QAS </a:t>
            </a:r>
            <a:r>
              <a:rPr lang="es-ES" dirty="0" err="1" smtClean="0"/>
              <a:t>system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partner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r>
              <a:rPr lang="es-ES" dirty="0" smtClean="0"/>
              <a:t>’ </a:t>
            </a:r>
            <a:r>
              <a:rPr lang="es-ES" dirty="0" err="1" smtClean="0"/>
              <a:t>universities</a:t>
            </a: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dirty="0"/>
          </a:p>
          <a:p>
            <a:pPr marL="0" indent="0" algn="just">
              <a:buNone/>
            </a:pP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equivalent</a:t>
            </a:r>
            <a:r>
              <a:rPr lang="es-ES" dirty="0" smtClean="0"/>
              <a:t> to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European</a:t>
            </a:r>
            <a:r>
              <a:rPr lang="es-ES" dirty="0" smtClean="0"/>
              <a:t> </a:t>
            </a:r>
            <a:r>
              <a:rPr lang="es-ES" dirty="0" err="1" smtClean="0"/>
              <a:t>Union</a:t>
            </a:r>
            <a:r>
              <a:rPr lang="es-ES" dirty="0" smtClean="0"/>
              <a:t> </a:t>
            </a:r>
            <a:r>
              <a:rPr lang="es-ES" dirty="0" err="1" smtClean="0"/>
              <a:t>standards</a:t>
            </a:r>
            <a:r>
              <a:rPr lang="es-ES" dirty="0" smtClean="0"/>
              <a:t>?</a:t>
            </a:r>
          </a:p>
          <a:p>
            <a:pPr marL="0" indent="0" algn="ctr">
              <a:buNone/>
            </a:pPr>
            <a:endParaRPr lang="es-ES" dirty="0" smtClean="0"/>
          </a:p>
          <a:p>
            <a:pPr marL="0" indent="0" algn="just">
              <a:buNone/>
            </a:pPr>
            <a:r>
              <a:rPr lang="es-ES" dirty="0" err="1" smtClean="0"/>
              <a:t>Does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fulfil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requirements</a:t>
            </a:r>
            <a:r>
              <a:rPr lang="es-ES" dirty="0" smtClean="0"/>
              <a:t> </a:t>
            </a:r>
            <a:r>
              <a:rPr lang="es-ES" dirty="0" err="1" smtClean="0"/>
              <a:t>defined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QAS </a:t>
            </a:r>
            <a:r>
              <a:rPr lang="es-ES" dirty="0" err="1" smtClean="0"/>
              <a:t>Guidelines</a:t>
            </a:r>
            <a:r>
              <a:rPr lang="es-ES" dirty="0" smtClean="0"/>
              <a:t> of </a:t>
            </a:r>
            <a:r>
              <a:rPr lang="es-ES" dirty="0" err="1" smtClean="0"/>
              <a:t>RETHINKe</a:t>
            </a:r>
            <a:r>
              <a:rPr lang="es-ES" dirty="0" smtClean="0"/>
              <a:t>?</a:t>
            </a:r>
            <a:endParaRPr lang="es-ES" dirty="0"/>
          </a:p>
        </p:txBody>
      </p:sp>
      <p:sp>
        <p:nvSpPr>
          <p:cNvPr id="4" name="3 Flecha abajo"/>
          <p:cNvSpPr/>
          <p:nvPr/>
        </p:nvSpPr>
        <p:spPr>
          <a:xfrm>
            <a:off x="3635896" y="2780928"/>
            <a:ext cx="156475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7506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-24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ES" sz="19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AZERBAIJAN - </a:t>
            </a:r>
            <a:r>
              <a:rPr lang="en-US" sz="1900" b="1" cap="all" dirty="0" smtClean="0">
                <a:solidFill>
                  <a:schemeClr val="bg1"/>
                </a:solidFill>
              </a:rPr>
              <a:t>University of Architecture and Construction</a:t>
            </a:r>
            <a:r>
              <a:rPr lang="it-IT" sz="19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ity</a:t>
            </a:r>
            <a:endParaRPr kumimoji="0" lang="es-ES" sz="19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4" name="2 Gráfico"/>
          <p:cNvGraphicFramePr/>
          <p:nvPr/>
        </p:nvGraphicFramePr>
        <p:xfrm>
          <a:off x="642910" y="1071546"/>
          <a:ext cx="771530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-24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AZERBAIJAN – BAKU STATE UNIVERSITY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2 Gráfico"/>
          <p:cNvGraphicFramePr/>
          <p:nvPr/>
        </p:nvGraphicFramePr>
        <p:xfrm>
          <a:off x="0" y="785794"/>
          <a:ext cx="885828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AZERBAIJAN – BAKU STATE UNIVERSITY</a:t>
            </a:r>
            <a:endParaRPr lang="es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642918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43174" y="71435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572000" y="71435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71435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2844" y="350043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500166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357686" y="335756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429520" y="342900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3" name="4 Gráfico"/>
          <p:cNvGraphicFramePr/>
          <p:nvPr/>
        </p:nvGraphicFramePr>
        <p:xfrm>
          <a:off x="1071538" y="1000108"/>
          <a:ext cx="4214826" cy="251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4 Gráfico"/>
          <p:cNvGraphicFramePr/>
          <p:nvPr/>
        </p:nvGraphicFramePr>
        <p:xfrm>
          <a:off x="-1143040" y="8572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4 Gráfico"/>
          <p:cNvGraphicFramePr/>
          <p:nvPr/>
        </p:nvGraphicFramePr>
        <p:xfrm>
          <a:off x="1071538" y="928670"/>
          <a:ext cx="4714908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4 Gráfico"/>
          <p:cNvGraphicFramePr/>
          <p:nvPr/>
        </p:nvGraphicFramePr>
        <p:xfrm>
          <a:off x="3357554" y="9286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4 Gráfico"/>
          <p:cNvGraphicFramePr/>
          <p:nvPr/>
        </p:nvGraphicFramePr>
        <p:xfrm>
          <a:off x="5715008" y="9286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6" name="4 Gráfico"/>
          <p:cNvGraphicFramePr/>
          <p:nvPr/>
        </p:nvGraphicFramePr>
        <p:xfrm>
          <a:off x="-1214478" y="3714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7" name="4 Gráfico"/>
          <p:cNvGraphicFramePr/>
          <p:nvPr/>
        </p:nvGraphicFramePr>
        <p:xfrm>
          <a:off x="1071538" y="3714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8" name="4 Gráfico"/>
          <p:cNvGraphicFramePr/>
          <p:nvPr/>
        </p:nvGraphicFramePr>
        <p:xfrm>
          <a:off x="3357554" y="3714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9" name="4 Gráfico"/>
          <p:cNvGraphicFramePr/>
          <p:nvPr/>
        </p:nvGraphicFramePr>
        <p:xfrm>
          <a:off x="5500694" y="3214686"/>
          <a:ext cx="500066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AZERBAIJAN – BAKU STATE UNIVERSITY</a:t>
            </a:r>
            <a:endParaRPr lang="es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1 Gráfico"/>
          <p:cNvGraphicFramePr/>
          <p:nvPr/>
        </p:nvGraphicFramePr>
        <p:xfrm>
          <a:off x="785786" y="1000108"/>
          <a:ext cx="785818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71438"/>
            <a:ext cx="9144000" cy="714356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bg1"/>
                </a:solidFill>
              </a:rPr>
              <a:t>BELARUS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714356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cap="all" dirty="0" smtClean="0">
                <a:solidFill>
                  <a:schemeClr val="accent1">
                    <a:lumMod val="50000"/>
                  </a:schemeClr>
                </a:solidFill>
              </a:rPr>
              <a:t>Brest </a:t>
            </a:r>
            <a:r>
              <a:rPr lang="es-ES" b="1" cap="all" dirty="0" err="1" smtClean="0">
                <a:solidFill>
                  <a:schemeClr val="accent1">
                    <a:lumMod val="50000"/>
                  </a:schemeClr>
                </a:solidFill>
              </a:rPr>
              <a:t>State</a:t>
            </a:r>
            <a:r>
              <a:rPr lang="es-ES" b="1" cap="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cap="all" dirty="0" err="1" smtClean="0">
                <a:solidFill>
                  <a:schemeClr val="accent1">
                    <a:lumMod val="50000"/>
                  </a:schemeClr>
                </a:solidFill>
              </a:rPr>
              <a:t>Technical</a:t>
            </a:r>
            <a:r>
              <a:rPr lang="es-ES" b="1" cap="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cap="all" dirty="0" err="1" smtClean="0">
                <a:solidFill>
                  <a:schemeClr val="accent1">
                    <a:lumMod val="50000"/>
                  </a:schemeClr>
                </a:solidFill>
              </a:rPr>
              <a:t>University</a:t>
            </a:r>
            <a:endParaRPr lang="es-ES" b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214942" y="714356"/>
            <a:ext cx="357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cap="all" dirty="0" err="1" smtClean="0">
                <a:solidFill>
                  <a:schemeClr val="accent1">
                    <a:lumMod val="50000"/>
                  </a:schemeClr>
                </a:solidFill>
              </a:rPr>
              <a:t>Polotsk</a:t>
            </a:r>
            <a:r>
              <a:rPr lang="es-ES" b="1" cap="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cap="all" dirty="0" err="1" smtClean="0">
                <a:solidFill>
                  <a:schemeClr val="accent1">
                    <a:lumMod val="50000"/>
                  </a:schemeClr>
                </a:solidFill>
              </a:rPr>
              <a:t>State</a:t>
            </a:r>
            <a:r>
              <a:rPr lang="es-ES" b="1" cap="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cap="all" dirty="0" err="1" smtClean="0">
                <a:solidFill>
                  <a:schemeClr val="accent1">
                    <a:lumMod val="50000"/>
                  </a:schemeClr>
                </a:solidFill>
              </a:rPr>
              <a:t>University</a:t>
            </a:r>
            <a:endParaRPr lang="es-ES" b="1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95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8 CuadroTexto"/>
          <p:cNvSpPr txBox="1"/>
          <p:nvPr/>
        </p:nvSpPr>
        <p:spPr>
          <a:xfrm>
            <a:off x="3143240" y="3357562"/>
            <a:ext cx="3357540" cy="36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TOTAL</a:t>
            </a:r>
            <a:r>
              <a:rPr lang="es-ES" sz="1800" b="1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BELARUS</a:t>
            </a:r>
            <a:endParaRPr lang="es-E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1 Gráfico"/>
          <p:cNvGraphicFramePr/>
          <p:nvPr/>
        </p:nvGraphicFramePr>
        <p:xfrm>
          <a:off x="-285784" y="785794"/>
          <a:ext cx="5214974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4 Gráfico"/>
          <p:cNvGraphicFramePr/>
          <p:nvPr/>
        </p:nvGraphicFramePr>
        <p:xfrm>
          <a:off x="4643440" y="857232"/>
          <a:ext cx="4500560" cy="315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1 Gráfico"/>
          <p:cNvGraphicFramePr/>
          <p:nvPr/>
        </p:nvGraphicFramePr>
        <p:xfrm>
          <a:off x="-428660" y="3571876"/>
          <a:ext cx="4929222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2" name="21 CuadroTexto"/>
          <p:cNvSpPr txBox="1"/>
          <p:nvPr/>
        </p:nvSpPr>
        <p:spPr>
          <a:xfrm>
            <a:off x="285720" y="3000372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3,58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8072462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2,74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571868" y="57150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3,16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5" name="2 Gráfico"/>
          <p:cNvGraphicFramePr/>
          <p:nvPr/>
        </p:nvGraphicFramePr>
        <p:xfrm>
          <a:off x="4357686" y="3714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BELARUS – BREST STATE TECHNICAL UNIVERSITY </a:t>
            </a:r>
            <a:endParaRPr lang="es-E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14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8 Gráfico"/>
          <p:cNvGraphicFramePr/>
          <p:nvPr/>
        </p:nvGraphicFramePr>
        <p:xfrm>
          <a:off x="214282" y="700075"/>
          <a:ext cx="8929718" cy="5872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BELARUS – BREST STATE TECHNICAL UNIVERSITY </a:t>
            </a:r>
            <a:endParaRPr lang="es-E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85720" y="714356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428860" y="71435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357686" y="642918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71435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2844" y="350043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500166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357686" y="335756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429520" y="342900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1" name="10 Gráfico"/>
          <p:cNvGraphicFramePr/>
          <p:nvPr/>
        </p:nvGraphicFramePr>
        <p:xfrm>
          <a:off x="-642974" y="1000108"/>
          <a:ext cx="3286148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11 Gráfico"/>
          <p:cNvGraphicFramePr/>
          <p:nvPr/>
        </p:nvGraphicFramePr>
        <p:xfrm>
          <a:off x="1428728" y="928670"/>
          <a:ext cx="3643338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12 Gráfico"/>
          <p:cNvGraphicFramePr/>
          <p:nvPr/>
        </p:nvGraphicFramePr>
        <p:xfrm>
          <a:off x="4000496" y="928670"/>
          <a:ext cx="300038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13 Gráfico"/>
          <p:cNvGraphicFramePr/>
          <p:nvPr/>
        </p:nvGraphicFramePr>
        <p:xfrm>
          <a:off x="6357950" y="1000108"/>
          <a:ext cx="328611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9" name="14 Gráfico"/>
          <p:cNvGraphicFramePr/>
          <p:nvPr/>
        </p:nvGraphicFramePr>
        <p:xfrm>
          <a:off x="-642974" y="3571876"/>
          <a:ext cx="350046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1" name="15 Gráfico"/>
          <p:cNvGraphicFramePr/>
          <p:nvPr/>
        </p:nvGraphicFramePr>
        <p:xfrm>
          <a:off x="1285852" y="3571876"/>
          <a:ext cx="4000512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3" name="16 Gráfico"/>
          <p:cNvGraphicFramePr/>
          <p:nvPr/>
        </p:nvGraphicFramePr>
        <p:xfrm>
          <a:off x="3857620" y="3571876"/>
          <a:ext cx="350046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9" name="17 Gráfico"/>
          <p:cNvGraphicFramePr/>
          <p:nvPr/>
        </p:nvGraphicFramePr>
        <p:xfrm>
          <a:off x="5693681" y="3571876"/>
          <a:ext cx="4379045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-24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ES" sz="2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BELARUS – BREST STATE TECHNICAL UNIVERSITY 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4" name="9 Gráfico"/>
          <p:cNvGraphicFramePr/>
          <p:nvPr/>
        </p:nvGraphicFramePr>
        <p:xfrm>
          <a:off x="428596" y="1000108"/>
          <a:ext cx="850112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7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BELARUS – </a:t>
            </a:r>
            <a:r>
              <a:rPr lang="es-ES" sz="2700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Polotsk</a:t>
            </a:r>
            <a:r>
              <a:rPr lang="es-ES" sz="27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700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State</a:t>
            </a:r>
            <a:r>
              <a:rPr lang="es-ES" sz="27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700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7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4000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14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3 Gráfico"/>
          <p:cNvGraphicFramePr/>
          <p:nvPr/>
        </p:nvGraphicFramePr>
        <p:xfrm>
          <a:off x="285720" y="785794"/>
          <a:ext cx="885828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7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BELARUS – </a:t>
            </a:r>
            <a:r>
              <a:rPr lang="es-ES" sz="2700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Polotsk</a:t>
            </a:r>
            <a:r>
              <a:rPr lang="es-ES" sz="27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700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State</a:t>
            </a:r>
            <a:r>
              <a:rPr lang="es-ES" sz="27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700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7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s-E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42844" y="642918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643174" y="64291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500562" y="642918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642918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2844" y="350043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500166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357686" y="335756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429520" y="342900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0" name="6 Gráfico"/>
          <p:cNvGraphicFramePr/>
          <p:nvPr/>
        </p:nvGraphicFramePr>
        <p:xfrm>
          <a:off x="-571536" y="928670"/>
          <a:ext cx="350046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7 Gráfico"/>
          <p:cNvGraphicFramePr/>
          <p:nvPr/>
        </p:nvGraphicFramePr>
        <p:xfrm>
          <a:off x="1857356" y="857232"/>
          <a:ext cx="314327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8 Gráfico"/>
          <p:cNvGraphicFramePr/>
          <p:nvPr/>
        </p:nvGraphicFramePr>
        <p:xfrm>
          <a:off x="4143372" y="928670"/>
          <a:ext cx="314327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9 Gráfico"/>
          <p:cNvGraphicFramePr/>
          <p:nvPr/>
        </p:nvGraphicFramePr>
        <p:xfrm>
          <a:off x="5786446" y="928670"/>
          <a:ext cx="4500594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10 Gráfico"/>
          <p:cNvGraphicFramePr/>
          <p:nvPr/>
        </p:nvGraphicFramePr>
        <p:xfrm>
          <a:off x="-1214478" y="3643314"/>
          <a:ext cx="471490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6" name="11 Gráfico"/>
          <p:cNvGraphicFramePr/>
          <p:nvPr/>
        </p:nvGraphicFramePr>
        <p:xfrm>
          <a:off x="1571604" y="3714752"/>
          <a:ext cx="3786214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7" name="12 Gráfico"/>
          <p:cNvGraphicFramePr/>
          <p:nvPr/>
        </p:nvGraphicFramePr>
        <p:xfrm>
          <a:off x="3500430" y="3714752"/>
          <a:ext cx="442915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8" name="13 Gráfico"/>
          <p:cNvGraphicFramePr/>
          <p:nvPr/>
        </p:nvGraphicFramePr>
        <p:xfrm>
          <a:off x="5786446" y="3714752"/>
          <a:ext cx="4357718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sz="3600" dirty="0" err="1" smtClean="0"/>
              <a:t>What</a:t>
            </a:r>
            <a:r>
              <a:rPr lang="es-ES" sz="3600" dirty="0" smtClean="0"/>
              <a:t> </a:t>
            </a:r>
            <a:r>
              <a:rPr lang="es-ES" sz="3600" dirty="0" err="1" smtClean="0"/>
              <a:t>did</a:t>
            </a:r>
            <a:r>
              <a:rPr lang="es-ES" sz="3600" dirty="0" smtClean="0"/>
              <a:t>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surveys</a:t>
            </a:r>
            <a:r>
              <a:rPr lang="es-ES" sz="3600" dirty="0" smtClean="0"/>
              <a:t> try to </a:t>
            </a:r>
            <a:r>
              <a:rPr lang="es-ES" sz="3600" dirty="0" err="1" smtClean="0"/>
              <a:t>measure</a:t>
            </a:r>
            <a:r>
              <a:rPr lang="es-ES" sz="3600" dirty="0" smtClean="0"/>
              <a:t>?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endParaRPr lang="es-ES" dirty="0" smtClean="0"/>
          </a:p>
          <a:p>
            <a:pPr marL="514350" indent="-514350">
              <a:buAutoNum type="arabicPeriod"/>
            </a:pPr>
            <a:r>
              <a:rPr lang="es-ES" b="1" u="sng" dirty="0" smtClean="0"/>
              <a:t>General </a:t>
            </a:r>
            <a:r>
              <a:rPr lang="es-ES" b="1" u="sng" dirty="0" err="1" smtClean="0"/>
              <a:t>Assumptions</a:t>
            </a:r>
            <a:r>
              <a:rPr lang="es-ES" b="1" u="sng" dirty="0" smtClean="0"/>
              <a:t> </a:t>
            </a:r>
          </a:p>
          <a:p>
            <a:pPr marL="800100" lvl="2" indent="0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existence</a:t>
            </a:r>
            <a:r>
              <a:rPr lang="es-ES" dirty="0" smtClean="0"/>
              <a:t> of a QAS </a:t>
            </a:r>
            <a:r>
              <a:rPr lang="es-ES" dirty="0" err="1" smtClean="0"/>
              <a:t>policy</a:t>
            </a:r>
            <a:r>
              <a:rPr lang="es-ES" dirty="0" smtClean="0"/>
              <a:t>/</a:t>
            </a:r>
            <a:r>
              <a:rPr lang="es-ES" dirty="0" err="1" smtClean="0"/>
              <a:t>system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whole</a:t>
            </a:r>
            <a:r>
              <a:rPr lang="es-ES" dirty="0" smtClean="0"/>
              <a:t> </a:t>
            </a:r>
            <a:r>
              <a:rPr lang="es-ES" dirty="0" err="1" smtClean="0"/>
              <a:t>institution</a:t>
            </a:r>
            <a:r>
              <a:rPr lang="es-ES" dirty="0" smtClean="0"/>
              <a:t> and </a:t>
            </a:r>
            <a:r>
              <a:rPr lang="es-ES" dirty="0" err="1" smtClean="0"/>
              <a:t>its</a:t>
            </a:r>
            <a:r>
              <a:rPr lang="es-ES" dirty="0" smtClean="0"/>
              <a:t> </a:t>
            </a:r>
            <a:r>
              <a:rPr lang="es-ES" dirty="0" err="1" smtClean="0"/>
              <a:t>programmes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b="1" u="sng" dirty="0" err="1" smtClean="0"/>
              <a:t>Admission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policy</a:t>
            </a:r>
          </a:p>
          <a:p>
            <a:pPr marL="800100" lvl="2" indent="0">
              <a:buNone/>
            </a:pPr>
            <a:r>
              <a:rPr lang="es-ES" dirty="0" smtClean="0"/>
              <a:t>Do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formal </a:t>
            </a:r>
            <a:r>
              <a:rPr lang="es-ES" dirty="0" err="1" smtClean="0"/>
              <a:t>tools</a:t>
            </a:r>
            <a:r>
              <a:rPr lang="es-ES" dirty="0" smtClean="0"/>
              <a:t> to </a:t>
            </a:r>
            <a:r>
              <a:rPr lang="es-ES" dirty="0" err="1" smtClean="0"/>
              <a:t>ensure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most</a:t>
            </a:r>
            <a:r>
              <a:rPr lang="es-ES" dirty="0" smtClean="0"/>
              <a:t> </a:t>
            </a:r>
            <a:r>
              <a:rPr lang="es-ES" dirty="0" err="1" smtClean="0"/>
              <a:t>adequate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degrees</a:t>
            </a:r>
            <a:r>
              <a:rPr lang="es-ES" dirty="0" smtClean="0"/>
              <a:t>?</a:t>
            </a:r>
            <a:endParaRPr lang="es-ES" dirty="0"/>
          </a:p>
          <a:p>
            <a:pPr marL="514350" indent="-514350">
              <a:buFont typeface="+mj-lt"/>
              <a:buAutoNum type="arabicPeriod"/>
            </a:pPr>
            <a:r>
              <a:rPr lang="es-ES" b="1" u="sng" dirty="0" err="1" smtClean="0"/>
              <a:t>Implementation</a:t>
            </a:r>
            <a:r>
              <a:rPr lang="es-ES" b="1" u="sng" dirty="0" smtClean="0"/>
              <a:t> of </a:t>
            </a:r>
            <a:r>
              <a:rPr lang="es-ES" b="1" u="sng" dirty="0" err="1" smtClean="0"/>
              <a:t>the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study</a:t>
            </a:r>
            <a:r>
              <a:rPr lang="es-ES" b="1" u="sng" dirty="0" smtClean="0"/>
              <a:t> plan</a:t>
            </a:r>
          </a:p>
          <a:p>
            <a:pPr marL="800100" lvl="2" indent="0">
              <a:buNone/>
            </a:pPr>
            <a:r>
              <a:rPr lang="es-ES" dirty="0" smtClean="0"/>
              <a:t>Do </a:t>
            </a:r>
            <a:r>
              <a:rPr lang="es-ES" dirty="0" err="1" smtClean="0"/>
              <a:t>we</a:t>
            </a:r>
            <a:r>
              <a:rPr lang="es-ES" dirty="0"/>
              <a:t> </a:t>
            </a:r>
            <a:r>
              <a:rPr lang="es-ES" dirty="0" smtClean="0"/>
              <a:t>monitor (formal control </a:t>
            </a:r>
            <a:r>
              <a:rPr lang="es-ES" dirty="0" err="1" smtClean="0"/>
              <a:t>tools</a:t>
            </a:r>
            <a:r>
              <a:rPr lang="es-ES" dirty="0" smtClean="0"/>
              <a:t>)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happens</a:t>
            </a:r>
            <a:r>
              <a:rPr lang="es-ES" dirty="0" smtClean="0"/>
              <a:t> </a:t>
            </a:r>
            <a:r>
              <a:rPr lang="es-ES" dirty="0" err="1" smtClean="0"/>
              <a:t>while</a:t>
            </a:r>
            <a:r>
              <a:rPr lang="es-ES" dirty="0" smtClean="0"/>
              <a:t> </a:t>
            </a:r>
            <a:r>
              <a:rPr lang="es-ES" dirty="0" err="1" smtClean="0"/>
              <a:t>developing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programmes</a:t>
            </a:r>
            <a:r>
              <a:rPr lang="es-ES" dirty="0" smtClean="0"/>
              <a:t> (</a:t>
            </a:r>
            <a:r>
              <a:rPr lang="es-ES" dirty="0" err="1" smtClean="0"/>
              <a:t>teachers</a:t>
            </a:r>
            <a:r>
              <a:rPr lang="es-ES" dirty="0" smtClean="0"/>
              <a:t>, </a:t>
            </a:r>
            <a:r>
              <a:rPr lang="es-ES" dirty="0" err="1" smtClean="0"/>
              <a:t>enterprises</a:t>
            </a:r>
            <a:r>
              <a:rPr lang="es-ES" dirty="0" smtClean="0"/>
              <a:t>, </a:t>
            </a:r>
            <a:r>
              <a:rPr lang="es-ES" dirty="0" err="1" smtClean="0"/>
              <a:t>mobility</a:t>
            </a:r>
            <a:r>
              <a:rPr lang="es-ES" dirty="0" smtClean="0"/>
              <a:t>)?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 </a:t>
            </a:r>
            <a:r>
              <a:rPr lang="es-ES" b="1" u="sng" dirty="0" err="1" smtClean="0"/>
              <a:t>Orientations</a:t>
            </a:r>
            <a:r>
              <a:rPr lang="es-ES" b="1" u="sng" dirty="0" smtClean="0"/>
              <a:t> and </a:t>
            </a:r>
            <a:r>
              <a:rPr lang="es-ES" b="1" u="sng" dirty="0" err="1" smtClean="0"/>
              <a:t>advice</a:t>
            </a:r>
            <a:r>
              <a:rPr lang="es-ES" b="1" u="sng" dirty="0" smtClean="0"/>
              <a:t> to </a:t>
            </a:r>
            <a:r>
              <a:rPr lang="es-ES" b="1" u="sng" dirty="0" err="1" smtClean="0"/>
              <a:t>students</a:t>
            </a:r>
            <a:endParaRPr lang="es-ES" b="1" u="sng" dirty="0" smtClean="0"/>
          </a:p>
          <a:p>
            <a:pPr marL="800100" lvl="2" indent="0">
              <a:buNone/>
            </a:pPr>
            <a:r>
              <a:rPr lang="es-ES" dirty="0" smtClean="0"/>
              <a:t>Do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formal </a:t>
            </a:r>
            <a:r>
              <a:rPr lang="es-ES" dirty="0" err="1" smtClean="0"/>
              <a:t>tools</a:t>
            </a:r>
            <a:r>
              <a:rPr lang="es-ES" dirty="0" smtClean="0"/>
              <a:t> to </a:t>
            </a:r>
            <a:r>
              <a:rPr lang="es-ES" dirty="0" err="1" smtClean="0"/>
              <a:t>orient</a:t>
            </a:r>
            <a:r>
              <a:rPr lang="es-ES" dirty="0" smtClean="0"/>
              <a:t> </a:t>
            </a:r>
            <a:r>
              <a:rPr lang="es-ES" dirty="0" err="1" smtClean="0"/>
              <a:t>students</a:t>
            </a:r>
            <a:r>
              <a:rPr lang="es-ES" dirty="0" smtClean="0"/>
              <a:t> 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begining</a:t>
            </a:r>
            <a:r>
              <a:rPr lang="es-ES" dirty="0" smtClean="0"/>
              <a:t>, </a:t>
            </a:r>
            <a:r>
              <a:rPr lang="es-ES" dirty="0" err="1" smtClean="0"/>
              <a:t>during</a:t>
            </a:r>
            <a:r>
              <a:rPr lang="es-ES" dirty="0" smtClean="0"/>
              <a:t> and 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of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degree</a:t>
            </a:r>
            <a:r>
              <a:rPr lang="es-ES" dirty="0"/>
              <a:t>?</a:t>
            </a: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r>
              <a:rPr lang="es-ES" b="1" u="sng" dirty="0" err="1" smtClean="0"/>
              <a:t>Academic</a:t>
            </a:r>
            <a:r>
              <a:rPr lang="es-ES" b="1" u="sng" dirty="0" smtClean="0"/>
              <a:t>, </a:t>
            </a:r>
            <a:r>
              <a:rPr lang="es-ES" b="1" u="sng" dirty="0" err="1" smtClean="0"/>
              <a:t>administrative</a:t>
            </a:r>
            <a:r>
              <a:rPr lang="es-ES" b="1" u="sng" dirty="0" smtClean="0"/>
              <a:t> staff and </a:t>
            </a:r>
            <a:r>
              <a:rPr lang="es-ES" b="1" u="sng" dirty="0" err="1" smtClean="0"/>
              <a:t>facilities</a:t>
            </a:r>
            <a:endParaRPr lang="es-ES" b="1" u="sng" dirty="0" smtClean="0"/>
          </a:p>
          <a:p>
            <a:pPr marL="800100" lvl="2" indent="0">
              <a:buNone/>
            </a:pPr>
            <a:r>
              <a:rPr lang="es-ES" dirty="0" smtClean="0"/>
              <a:t>Do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formal </a:t>
            </a:r>
            <a:r>
              <a:rPr lang="es-ES" dirty="0" err="1" smtClean="0"/>
              <a:t>tools</a:t>
            </a:r>
            <a:r>
              <a:rPr lang="es-ES" dirty="0" smtClean="0"/>
              <a:t> to </a:t>
            </a:r>
            <a:r>
              <a:rPr lang="es-ES" dirty="0" err="1" smtClean="0"/>
              <a:t>ensure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are </a:t>
            </a:r>
            <a:r>
              <a:rPr lang="es-ES" dirty="0" err="1" smtClean="0"/>
              <a:t>adequate</a:t>
            </a:r>
            <a:r>
              <a:rPr lang="es-ES" dirty="0"/>
              <a:t> </a:t>
            </a:r>
            <a:r>
              <a:rPr lang="es-ES" dirty="0" smtClean="0"/>
              <a:t>and </a:t>
            </a:r>
            <a:r>
              <a:rPr lang="es-ES" dirty="0" err="1" smtClean="0"/>
              <a:t>sufficient</a:t>
            </a:r>
            <a:r>
              <a:rPr lang="es-E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u="sng" dirty="0" err="1" smtClean="0"/>
              <a:t>Measuring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the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level</a:t>
            </a:r>
            <a:r>
              <a:rPr lang="es-ES" b="1" u="sng" dirty="0" smtClean="0"/>
              <a:t> o </a:t>
            </a:r>
            <a:r>
              <a:rPr lang="es-ES" b="1" u="sng" dirty="0" err="1" smtClean="0"/>
              <a:t>achievement</a:t>
            </a:r>
            <a:r>
              <a:rPr lang="es-ES" b="1" u="sng" dirty="0" smtClean="0"/>
              <a:t> of </a:t>
            </a:r>
            <a:r>
              <a:rPr lang="es-ES" b="1" u="sng" dirty="0" err="1" smtClean="0"/>
              <a:t>the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degree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objectives</a:t>
            </a:r>
            <a:endParaRPr lang="es-ES" b="1" u="sng" dirty="0" smtClean="0"/>
          </a:p>
          <a:p>
            <a:pPr marL="800100" lvl="2" indent="0">
              <a:buNone/>
            </a:pPr>
            <a:r>
              <a:rPr lang="es-ES" dirty="0" smtClean="0"/>
              <a:t>Do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enough</a:t>
            </a:r>
            <a:r>
              <a:rPr lang="es-ES" dirty="0" smtClean="0"/>
              <a:t> formal </a:t>
            </a:r>
            <a:r>
              <a:rPr lang="es-ES" dirty="0" err="1" smtClean="0"/>
              <a:t>sources</a:t>
            </a:r>
            <a:r>
              <a:rPr lang="es-ES" dirty="0" smtClean="0"/>
              <a:t> of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, and </a:t>
            </a:r>
            <a:r>
              <a:rPr lang="es-ES" dirty="0" err="1" smtClean="0"/>
              <a:t>tools</a:t>
            </a:r>
            <a:r>
              <a:rPr lang="es-ES" dirty="0" smtClean="0"/>
              <a:t> to </a:t>
            </a:r>
            <a:r>
              <a:rPr lang="es-ES" dirty="0" err="1" smtClean="0"/>
              <a:t>measure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s-ES" b="1" u="sng" dirty="0" err="1" smtClean="0"/>
              <a:t>Dissemination</a:t>
            </a:r>
            <a:endParaRPr lang="es-ES" b="1" u="sng" dirty="0" smtClean="0"/>
          </a:p>
          <a:p>
            <a:pPr marL="800100" lvl="2" indent="0">
              <a:buNone/>
            </a:pPr>
            <a:r>
              <a:rPr lang="es-ES" dirty="0" smtClean="0"/>
              <a:t>Do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formal </a:t>
            </a:r>
            <a:r>
              <a:rPr lang="es-ES" dirty="0" err="1" smtClean="0"/>
              <a:t>tools</a:t>
            </a:r>
            <a:r>
              <a:rPr lang="es-ES" dirty="0" smtClean="0"/>
              <a:t> to </a:t>
            </a:r>
            <a:r>
              <a:rPr lang="es-ES" dirty="0" err="1" smtClean="0"/>
              <a:t>disseminate</a:t>
            </a:r>
            <a:r>
              <a:rPr lang="es-ES" dirty="0" smtClean="0"/>
              <a:t>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degrees</a:t>
            </a:r>
            <a:r>
              <a:rPr lang="es-ES" dirty="0" smtClean="0"/>
              <a:t> and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outcomes</a:t>
            </a:r>
            <a:r>
              <a:rPr lang="es-ES" dirty="0" smtClean="0"/>
              <a:t>? </a:t>
            </a:r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  <a:p>
            <a:pPr marL="514350" indent="-514350">
              <a:buFont typeface="+mj-lt"/>
              <a:buAutoNum type="arabicPeriod"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xmlns="" val="1547916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-24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ES" sz="27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BELARUS – </a:t>
            </a:r>
            <a:r>
              <a:rPr lang="es-ES" sz="27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Polotsk</a:t>
            </a:r>
            <a:r>
              <a:rPr lang="es-ES" sz="27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7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State</a:t>
            </a:r>
            <a:r>
              <a:rPr lang="es-ES" sz="27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7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</a:t>
            </a:r>
            <a:r>
              <a:rPr lang="es-ES" sz="27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kumimoji="0" lang="es-E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5" name="5 Gráfico"/>
          <p:cNvGraphicFramePr/>
          <p:nvPr/>
        </p:nvGraphicFramePr>
        <p:xfrm>
          <a:off x="357158" y="928670"/>
          <a:ext cx="835824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71438"/>
            <a:ext cx="9144000" cy="714356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bg1"/>
                </a:solidFill>
              </a:rPr>
              <a:t>GEORGIA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0" y="714356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cap="all" dirty="0" err="1" smtClean="0">
                <a:solidFill>
                  <a:schemeClr val="accent1">
                    <a:lumMod val="50000"/>
                  </a:schemeClr>
                </a:solidFill>
              </a:rPr>
              <a:t>Georgian</a:t>
            </a:r>
            <a:r>
              <a:rPr lang="es-ES" b="1" cap="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cap="all" dirty="0" err="1" smtClean="0">
                <a:solidFill>
                  <a:schemeClr val="accent1">
                    <a:lumMod val="50000"/>
                  </a:schemeClr>
                </a:solidFill>
              </a:rPr>
              <a:t>Technical</a:t>
            </a:r>
            <a:r>
              <a:rPr lang="es-ES" b="1" cap="all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s-ES" b="1" cap="all" dirty="0" err="1" smtClean="0">
                <a:solidFill>
                  <a:schemeClr val="accent1">
                    <a:lumMod val="50000"/>
                  </a:schemeClr>
                </a:solidFill>
              </a:rPr>
              <a:t>University</a:t>
            </a:r>
            <a:endParaRPr lang="es-ES" b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5214942" y="714356"/>
            <a:ext cx="3571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cap="all" dirty="0" smtClean="0">
                <a:solidFill>
                  <a:schemeClr val="accent1">
                    <a:lumMod val="50000"/>
                  </a:schemeClr>
                </a:solidFill>
              </a:rPr>
              <a:t>Tsibili State University</a:t>
            </a:r>
            <a:endParaRPr lang="es-ES" b="1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95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8 CuadroTexto"/>
          <p:cNvSpPr txBox="1"/>
          <p:nvPr/>
        </p:nvSpPr>
        <p:spPr>
          <a:xfrm>
            <a:off x="3143240" y="3357562"/>
            <a:ext cx="3357540" cy="36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TOTAL</a:t>
            </a:r>
            <a:r>
              <a:rPr lang="es-ES" sz="1800" b="1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GEORGIA</a:t>
            </a:r>
            <a:endParaRPr lang="es-E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85720" y="3000372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3,73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8072462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3,09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571868" y="5715016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3,41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4" name="1 Gráfico"/>
          <p:cNvGraphicFramePr/>
          <p:nvPr/>
        </p:nvGraphicFramePr>
        <p:xfrm>
          <a:off x="-785850" y="3357562"/>
          <a:ext cx="5214974" cy="3243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2 Gráfico"/>
          <p:cNvGraphicFramePr/>
          <p:nvPr/>
        </p:nvGraphicFramePr>
        <p:xfrm>
          <a:off x="4572000" y="3714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1 Gráfico"/>
          <p:cNvGraphicFramePr/>
          <p:nvPr/>
        </p:nvGraphicFramePr>
        <p:xfrm>
          <a:off x="0" y="857232"/>
          <a:ext cx="4643438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1 Gráfico"/>
          <p:cNvGraphicFramePr/>
          <p:nvPr/>
        </p:nvGraphicFramePr>
        <p:xfrm>
          <a:off x="4572000" y="10001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GEORGIA – </a:t>
            </a:r>
            <a:r>
              <a:rPr lang="es-ES" sz="2800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Georgian</a:t>
            </a:r>
            <a:r>
              <a:rPr lang="es-ES" sz="28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Technical</a:t>
            </a:r>
            <a:r>
              <a:rPr lang="es-ES" sz="28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</a:t>
            </a:r>
            <a:endParaRPr lang="es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14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2 Gráfico"/>
          <p:cNvGraphicFramePr/>
          <p:nvPr/>
        </p:nvGraphicFramePr>
        <p:xfrm>
          <a:off x="214282" y="785794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GEORGIA – </a:t>
            </a:r>
            <a:r>
              <a:rPr lang="es-ES" sz="2700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Georgian</a:t>
            </a:r>
            <a:r>
              <a:rPr lang="es-ES" sz="27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700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Technical</a:t>
            </a:r>
            <a:r>
              <a:rPr lang="es-ES" sz="27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700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</a:t>
            </a:r>
            <a:endParaRPr lang="es-ES" sz="27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857232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57422" y="85723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6248" y="928670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928670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2844" y="350043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500166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357686" y="335756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429520" y="342900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4" name="4 Gráfico"/>
          <p:cNvGraphicFramePr/>
          <p:nvPr/>
        </p:nvGraphicFramePr>
        <p:xfrm>
          <a:off x="-1071602" y="1142984"/>
          <a:ext cx="4214842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5 Gráfico"/>
          <p:cNvGraphicFramePr/>
          <p:nvPr/>
        </p:nvGraphicFramePr>
        <p:xfrm>
          <a:off x="1214414" y="1071546"/>
          <a:ext cx="4071966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6 Gráfico"/>
          <p:cNvGraphicFramePr/>
          <p:nvPr/>
        </p:nvGraphicFramePr>
        <p:xfrm>
          <a:off x="3714744" y="1142984"/>
          <a:ext cx="371477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7 Gráfico"/>
          <p:cNvGraphicFramePr/>
          <p:nvPr/>
        </p:nvGraphicFramePr>
        <p:xfrm>
          <a:off x="6500826" y="1214422"/>
          <a:ext cx="2928942" cy="2371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8 Gráfico"/>
          <p:cNvGraphicFramePr/>
          <p:nvPr/>
        </p:nvGraphicFramePr>
        <p:xfrm>
          <a:off x="-357222" y="3643314"/>
          <a:ext cx="2928926" cy="2657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9 Gráfico"/>
          <p:cNvGraphicFramePr/>
          <p:nvPr/>
        </p:nvGraphicFramePr>
        <p:xfrm>
          <a:off x="1928794" y="3643314"/>
          <a:ext cx="2857520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0" name="10 Gráfico"/>
          <p:cNvGraphicFramePr/>
          <p:nvPr/>
        </p:nvGraphicFramePr>
        <p:xfrm>
          <a:off x="3500430" y="3643314"/>
          <a:ext cx="442915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1" name="10 Gráfico"/>
          <p:cNvGraphicFramePr/>
          <p:nvPr/>
        </p:nvGraphicFramePr>
        <p:xfrm>
          <a:off x="5715008" y="3643314"/>
          <a:ext cx="442915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-24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GEORGIA – </a:t>
            </a:r>
            <a:r>
              <a:rPr lang="es-ES" sz="28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Georgian</a:t>
            </a:r>
            <a:r>
              <a:rPr lang="es-ES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Technical</a:t>
            </a:r>
            <a:r>
              <a:rPr lang="es-ES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ES" sz="2800" b="1" cap="all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University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5" name="3 Gráfico"/>
          <p:cNvGraphicFramePr/>
          <p:nvPr/>
        </p:nvGraphicFramePr>
        <p:xfrm>
          <a:off x="357158" y="928670"/>
          <a:ext cx="8286808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-24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GEORGIA – </a:t>
            </a:r>
            <a:r>
              <a:rPr lang="it-IT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Tsibili State University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5" name="2 Gráfico"/>
          <p:cNvGraphicFramePr/>
          <p:nvPr/>
        </p:nvGraphicFramePr>
        <p:xfrm>
          <a:off x="571472" y="928670"/>
          <a:ext cx="8072494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5 Imagen"/>
          <p:cNvPicPr/>
          <p:nvPr/>
        </p:nvPicPr>
        <p:blipFill>
          <a:blip r:embed="rId3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GEORGIA – </a:t>
            </a:r>
            <a:r>
              <a:rPr lang="it-IT" sz="28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Tsibili State University</a:t>
            </a:r>
            <a:endParaRPr lang="es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857232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57422" y="85723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6248" y="928670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928670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2844" y="350043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500166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357686" y="335756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429520" y="342900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4" name="10 Gráfico"/>
          <p:cNvGraphicFramePr/>
          <p:nvPr/>
        </p:nvGraphicFramePr>
        <p:xfrm>
          <a:off x="-1071602" y="1000108"/>
          <a:ext cx="4286280" cy="260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4 Gráfico"/>
          <p:cNvGraphicFramePr/>
          <p:nvPr/>
        </p:nvGraphicFramePr>
        <p:xfrm>
          <a:off x="1142976" y="1071546"/>
          <a:ext cx="4143404" cy="2586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5 Gráfico"/>
          <p:cNvGraphicFramePr/>
          <p:nvPr/>
        </p:nvGraphicFramePr>
        <p:xfrm>
          <a:off x="3357554" y="1142984"/>
          <a:ext cx="421484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6 Gráfico"/>
          <p:cNvGraphicFramePr/>
          <p:nvPr/>
        </p:nvGraphicFramePr>
        <p:xfrm>
          <a:off x="5786446" y="1142984"/>
          <a:ext cx="4000528" cy="260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7 Gráfico"/>
          <p:cNvGraphicFramePr/>
          <p:nvPr/>
        </p:nvGraphicFramePr>
        <p:xfrm>
          <a:off x="-857288" y="3643314"/>
          <a:ext cx="3929074" cy="2586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8 Gráfico"/>
          <p:cNvGraphicFramePr/>
          <p:nvPr/>
        </p:nvGraphicFramePr>
        <p:xfrm>
          <a:off x="1285852" y="3714752"/>
          <a:ext cx="3929074" cy="251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0" name="9 Gráfico"/>
          <p:cNvGraphicFramePr/>
          <p:nvPr/>
        </p:nvGraphicFramePr>
        <p:xfrm>
          <a:off x="3714744" y="3643314"/>
          <a:ext cx="3929090" cy="26003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1" name="10 Gráfico"/>
          <p:cNvGraphicFramePr/>
          <p:nvPr/>
        </p:nvGraphicFramePr>
        <p:xfrm>
          <a:off x="6000760" y="3714752"/>
          <a:ext cx="4000528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GEORGIA – </a:t>
            </a:r>
            <a:r>
              <a:rPr lang="it-IT" sz="28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Tsibili State University</a:t>
            </a:r>
            <a:endParaRPr lang="es-ES" sz="2800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3 Gráfico"/>
          <p:cNvGraphicFramePr/>
          <p:nvPr/>
        </p:nvGraphicFramePr>
        <p:xfrm>
          <a:off x="500034" y="1214422"/>
          <a:ext cx="828680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71438"/>
            <a:ext cx="9144000" cy="714356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bg1"/>
                </a:solidFill>
              </a:rPr>
              <a:t>MOLDOVA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-142908" y="714356"/>
            <a:ext cx="485775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b="1" cap="all" dirty="0" smtClean="0">
                <a:solidFill>
                  <a:schemeClr val="accent1">
                    <a:lumMod val="50000"/>
                  </a:schemeClr>
                </a:solidFill>
              </a:rPr>
              <a:t>Alecu Russo Balti State University</a:t>
            </a:r>
            <a:endParaRPr lang="es-ES" sz="1700" b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500562" y="714356"/>
            <a:ext cx="464343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b="1" cap="all" dirty="0" smtClean="0">
                <a:solidFill>
                  <a:schemeClr val="accent1">
                    <a:lumMod val="50000"/>
                  </a:schemeClr>
                </a:solidFill>
              </a:rPr>
              <a:t>Technical University of Moldova</a:t>
            </a:r>
            <a:endParaRPr lang="es-ES" sz="1700" b="1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95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8 CuadroTexto"/>
          <p:cNvSpPr txBox="1"/>
          <p:nvPr/>
        </p:nvSpPr>
        <p:spPr>
          <a:xfrm>
            <a:off x="3143240" y="3357562"/>
            <a:ext cx="3357540" cy="36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TOTAL</a:t>
            </a:r>
            <a:r>
              <a:rPr lang="es-ES" sz="1800" b="1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MOLDOVA</a:t>
            </a:r>
            <a:endParaRPr lang="es-E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85720" y="3000372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3,21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8072462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3,82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571868" y="5715016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3,52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5" name="1 Gráfico"/>
          <p:cNvGraphicFramePr/>
          <p:nvPr/>
        </p:nvGraphicFramePr>
        <p:xfrm>
          <a:off x="4572000" y="8572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1 Gráfico"/>
          <p:cNvGraphicFramePr/>
          <p:nvPr/>
        </p:nvGraphicFramePr>
        <p:xfrm>
          <a:off x="0" y="7857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2 Gráfico"/>
          <p:cNvGraphicFramePr/>
          <p:nvPr/>
        </p:nvGraphicFramePr>
        <p:xfrm>
          <a:off x="0" y="3714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1" name="3 Gráfico"/>
          <p:cNvGraphicFramePr/>
          <p:nvPr/>
        </p:nvGraphicFramePr>
        <p:xfrm>
          <a:off x="4357686" y="35718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MOLDOVA - </a:t>
            </a:r>
            <a:r>
              <a:rPr lang="it-IT" sz="28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Alecu Russo Balti State University</a:t>
            </a:r>
            <a:endParaRPr lang="es-ES" sz="2800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14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3 Gráfico"/>
          <p:cNvGraphicFramePr/>
          <p:nvPr/>
        </p:nvGraphicFramePr>
        <p:xfrm>
          <a:off x="428596" y="785794"/>
          <a:ext cx="850112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ES" sz="3600" dirty="0" smtClean="0"/>
              <a:t>Are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results</a:t>
            </a:r>
            <a:r>
              <a:rPr lang="es-ES" sz="3600" dirty="0" smtClean="0"/>
              <a:t> of </a:t>
            </a:r>
            <a:r>
              <a:rPr lang="es-ES" sz="3600" dirty="0" err="1" smtClean="0"/>
              <a:t>the</a:t>
            </a:r>
            <a:r>
              <a:rPr lang="es-ES" sz="3600" dirty="0" smtClean="0"/>
              <a:t> </a:t>
            </a:r>
            <a:r>
              <a:rPr lang="es-ES" sz="3600" dirty="0" err="1" smtClean="0"/>
              <a:t>surveys</a:t>
            </a:r>
            <a:r>
              <a:rPr lang="es-ES" sz="3600" dirty="0" smtClean="0"/>
              <a:t> </a:t>
            </a:r>
            <a:r>
              <a:rPr lang="es-ES" sz="3600" dirty="0" err="1" smtClean="0"/>
              <a:t>important</a:t>
            </a:r>
            <a:r>
              <a:rPr lang="es-ES" sz="3600" dirty="0" smtClean="0"/>
              <a:t>?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b="1" u="sng" dirty="0" err="1" smtClean="0"/>
              <a:t>It</a:t>
            </a:r>
            <a:r>
              <a:rPr lang="es-ES" b="1" u="sng" dirty="0" smtClean="0"/>
              <a:t> </a:t>
            </a:r>
            <a:r>
              <a:rPr lang="es-ES" b="1" u="sng" dirty="0" err="1" smtClean="0"/>
              <a:t>depends</a:t>
            </a:r>
            <a:r>
              <a:rPr lang="es-ES" dirty="0" smtClean="0"/>
              <a:t>….</a:t>
            </a:r>
            <a:r>
              <a:rPr lang="es-ES" dirty="0" err="1"/>
              <a:t>t</a:t>
            </a:r>
            <a:r>
              <a:rPr lang="es-ES" dirty="0" err="1" smtClean="0"/>
              <a:t>he</a:t>
            </a:r>
            <a:r>
              <a:rPr lang="es-ES" dirty="0" smtClean="0"/>
              <a:t> </a:t>
            </a:r>
            <a:r>
              <a:rPr lang="es-ES" dirty="0" err="1" smtClean="0"/>
              <a:t>surveys</a:t>
            </a:r>
            <a:r>
              <a:rPr lang="es-ES" dirty="0" smtClean="0"/>
              <a:t> are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useful</a:t>
            </a:r>
            <a:r>
              <a:rPr lang="es-ES" dirty="0" smtClean="0"/>
              <a:t> </a:t>
            </a:r>
            <a:r>
              <a:rPr lang="es-ES" dirty="0" err="1" smtClean="0"/>
              <a:t>if</a:t>
            </a:r>
            <a:r>
              <a:rPr lang="es-ES" dirty="0" smtClean="0"/>
              <a:t>:</a:t>
            </a:r>
          </a:p>
          <a:p>
            <a:pPr marL="0" indent="0">
              <a:buNone/>
            </a:pPr>
            <a:endParaRPr lang="es-ES" dirty="0" smtClean="0"/>
          </a:p>
          <a:p>
            <a:pPr marL="514350" indent="-514350">
              <a:buAutoNum type="alphaLcParenR"/>
            </a:pP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filled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proper</a:t>
            </a:r>
            <a:r>
              <a:rPr lang="es-ES" dirty="0" smtClean="0"/>
              <a:t> </a:t>
            </a:r>
            <a:r>
              <a:rPr lang="es-ES" dirty="0" err="1" smtClean="0"/>
              <a:t>person</a:t>
            </a:r>
            <a:r>
              <a:rPr lang="es-ES" dirty="0" smtClean="0"/>
              <a:t> (a </a:t>
            </a:r>
            <a:r>
              <a:rPr lang="es-ES" dirty="0" err="1" smtClean="0"/>
              <a:t>person</a:t>
            </a:r>
            <a:r>
              <a:rPr lang="es-ES" dirty="0" smtClean="0"/>
              <a:t> in </a:t>
            </a:r>
            <a:r>
              <a:rPr lang="es-ES" dirty="0" err="1" smtClean="0"/>
              <a:t>charge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question</a:t>
            </a:r>
            <a:r>
              <a:rPr lang="es-ES" dirty="0" smtClean="0"/>
              <a:t> </a:t>
            </a:r>
            <a:r>
              <a:rPr lang="es-ES" dirty="0" err="1" smtClean="0"/>
              <a:t>measured</a:t>
            </a:r>
            <a:r>
              <a:rPr lang="es-ES" dirty="0" smtClean="0"/>
              <a:t>, </a:t>
            </a:r>
            <a:r>
              <a:rPr lang="es-ES" dirty="0" err="1" smtClean="0"/>
              <a:t>informed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meaning</a:t>
            </a:r>
            <a:r>
              <a:rPr lang="es-ES" dirty="0" smtClean="0"/>
              <a:t> of QAS in </a:t>
            </a:r>
            <a:r>
              <a:rPr lang="es-ES" dirty="0" err="1" smtClean="0"/>
              <a:t>the</a:t>
            </a:r>
            <a:r>
              <a:rPr lang="es-ES" dirty="0" smtClean="0"/>
              <a:t> EHEA)</a:t>
            </a:r>
          </a:p>
          <a:p>
            <a:pPr marL="514350" indent="-514350">
              <a:buAutoNum type="alphaLcParenR"/>
            </a:pPr>
            <a:endParaRPr lang="es-ES" dirty="0" smtClean="0"/>
          </a:p>
          <a:p>
            <a:pPr marL="514350" indent="-514350">
              <a:buAutoNum type="alphaLcParenR"/>
            </a:pP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been</a:t>
            </a:r>
            <a:r>
              <a:rPr lang="es-ES" dirty="0" smtClean="0"/>
              <a:t> </a:t>
            </a:r>
            <a:r>
              <a:rPr lang="es-ES" dirty="0" err="1" smtClean="0"/>
              <a:t>seriously</a:t>
            </a:r>
            <a:r>
              <a:rPr lang="es-ES" dirty="0" smtClean="0"/>
              <a:t>, </a:t>
            </a:r>
            <a:r>
              <a:rPr lang="es-ES" dirty="0" err="1" smtClean="0"/>
              <a:t>objectively</a:t>
            </a:r>
            <a:r>
              <a:rPr lang="es-ES" dirty="0" smtClean="0"/>
              <a:t> and </a:t>
            </a:r>
            <a:r>
              <a:rPr lang="es-ES" dirty="0" err="1" smtClean="0"/>
              <a:t>sincerely</a:t>
            </a:r>
            <a:r>
              <a:rPr lang="es-ES" dirty="0" smtClean="0"/>
              <a:t> </a:t>
            </a:r>
            <a:r>
              <a:rPr lang="es-ES" dirty="0" err="1" smtClean="0"/>
              <a:t>answered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065426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MOLDOVA - </a:t>
            </a:r>
            <a:r>
              <a:rPr lang="it-IT" sz="24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Alecu Russo Balti State University</a:t>
            </a:r>
            <a:endParaRPr lang="es-ES" sz="27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857232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57422" y="85723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6248" y="928670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928670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2844" y="350043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500166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357686" y="335756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429520" y="342900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2" name="5 Gráfico"/>
          <p:cNvGraphicFramePr/>
          <p:nvPr/>
        </p:nvGraphicFramePr>
        <p:xfrm>
          <a:off x="-1000164" y="1142984"/>
          <a:ext cx="428628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6 Gráfico"/>
          <p:cNvGraphicFramePr/>
          <p:nvPr/>
        </p:nvGraphicFramePr>
        <p:xfrm>
          <a:off x="1142976" y="1071546"/>
          <a:ext cx="428628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7 Gráfico"/>
          <p:cNvGraphicFramePr/>
          <p:nvPr/>
        </p:nvGraphicFramePr>
        <p:xfrm>
          <a:off x="3428992" y="1071546"/>
          <a:ext cx="4214826" cy="2586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8 Gráfico"/>
          <p:cNvGraphicFramePr/>
          <p:nvPr/>
        </p:nvGraphicFramePr>
        <p:xfrm>
          <a:off x="5929322" y="1142984"/>
          <a:ext cx="3929074" cy="251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9" name="9 Gráfico"/>
          <p:cNvGraphicFramePr/>
          <p:nvPr/>
        </p:nvGraphicFramePr>
        <p:xfrm>
          <a:off x="-1143040" y="3643314"/>
          <a:ext cx="428628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1" name="10 Gráfico"/>
          <p:cNvGraphicFramePr/>
          <p:nvPr/>
        </p:nvGraphicFramePr>
        <p:xfrm>
          <a:off x="1000100" y="3643314"/>
          <a:ext cx="464347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2" name="11 Gráfico"/>
          <p:cNvGraphicFramePr/>
          <p:nvPr/>
        </p:nvGraphicFramePr>
        <p:xfrm>
          <a:off x="3428992" y="3571876"/>
          <a:ext cx="4500594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3" name="11 Gráfico"/>
          <p:cNvGraphicFramePr/>
          <p:nvPr/>
        </p:nvGraphicFramePr>
        <p:xfrm>
          <a:off x="5857884" y="3500438"/>
          <a:ext cx="4214842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-24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 fontScale="92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ES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MOLDOVA - </a:t>
            </a:r>
            <a:r>
              <a:rPr lang="it-IT" sz="2800" b="1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Alecu Russo Balti State University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4" name="4 Gráfico"/>
          <p:cNvGraphicFramePr/>
          <p:nvPr/>
        </p:nvGraphicFramePr>
        <p:xfrm>
          <a:off x="214282" y="928670"/>
          <a:ext cx="864399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-24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MOLDOVA – TECHNICAL UNIVERSITY OF MOLDOVA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6" name="5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2 Gráfico"/>
          <p:cNvGraphicFramePr/>
          <p:nvPr/>
        </p:nvGraphicFramePr>
        <p:xfrm>
          <a:off x="285720" y="857232"/>
          <a:ext cx="864396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s-ES" sz="25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MOLDOVA – TECHNICAL UNIVERSITY OF MOLDOVA</a:t>
            </a:r>
            <a:endParaRPr lang="es-ES" sz="25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14282" y="857232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57422" y="857232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6248" y="71435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71435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2844" y="350043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500166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357686" y="335756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429520" y="342900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2" name="4 Gráfico"/>
          <p:cNvGraphicFramePr/>
          <p:nvPr/>
        </p:nvGraphicFramePr>
        <p:xfrm>
          <a:off x="-928726" y="1071546"/>
          <a:ext cx="4071966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4 Gráfico"/>
          <p:cNvGraphicFramePr/>
          <p:nvPr/>
        </p:nvGraphicFramePr>
        <p:xfrm>
          <a:off x="1142976" y="1071546"/>
          <a:ext cx="4214826" cy="251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5" name="4 Gráfico"/>
          <p:cNvGraphicFramePr/>
          <p:nvPr/>
        </p:nvGraphicFramePr>
        <p:xfrm>
          <a:off x="3428992" y="1000108"/>
          <a:ext cx="4071966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7" name="4 Gráfico"/>
          <p:cNvGraphicFramePr/>
          <p:nvPr/>
        </p:nvGraphicFramePr>
        <p:xfrm>
          <a:off x="5786446" y="928670"/>
          <a:ext cx="4214842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9" name="4 Gráfico"/>
          <p:cNvGraphicFramePr/>
          <p:nvPr/>
        </p:nvGraphicFramePr>
        <p:xfrm>
          <a:off x="-1000164" y="3643314"/>
          <a:ext cx="428628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1" name="4 Gráfico"/>
          <p:cNvGraphicFramePr/>
          <p:nvPr/>
        </p:nvGraphicFramePr>
        <p:xfrm>
          <a:off x="1214414" y="3571876"/>
          <a:ext cx="4357702" cy="2652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2" name="4 Gráfico"/>
          <p:cNvGraphicFramePr/>
          <p:nvPr/>
        </p:nvGraphicFramePr>
        <p:xfrm>
          <a:off x="3571868" y="3571876"/>
          <a:ext cx="4286280" cy="2652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3" name="4 Gráfico"/>
          <p:cNvGraphicFramePr/>
          <p:nvPr/>
        </p:nvGraphicFramePr>
        <p:xfrm>
          <a:off x="5715008" y="3643314"/>
          <a:ext cx="4429156" cy="266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lvl="0" fontAlgn="auto">
              <a:spcAft>
                <a:spcPts val="0"/>
              </a:spcAft>
              <a:defRPr/>
            </a:pP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MOLDOVA – TECHNICAL UNIVERSITY OF MOLDOVA</a:t>
            </a:r>
            <a:endParaRPr lang="es-ES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3 Gráfico"/>
          <p:cNvGraphicFramePr/>
          <p:nvPr/>
        </p:nvGraphicFramePr>
        <p:xfrm>
          <a:off x="714348" y="928670"/>
          <a:ext cx="7929618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-71438"/>
            <a:ext cx="9144000" cy="714356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bg1"/>
                </a:solidFill>
              </a:rPr>
              <a:t>UKRAINE</a:t>
            </a:r>
            <a:endParaRPr lang="es-ES" sz="4000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-142908" y="714356"/>
            <a:ext cx="48577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cap="all" dirty="0" err="1" smtClean="0">
                <a:solidFill>
                  <a:schemeClr val="accent1">
                    <a:lumMod val="50000"/>
                  </a:schemeClr>
                </a:solidFill>
              </a:rPr>
              <a:t>Donbass</a:t>
            </a:r>
            <a:r>
              <a:rPr lang="en-US" sz="1700" b="1" cap="all" dirty="0" smtClean="0">
                <a:solidFill>
                  <a:schemeClr val="accent1">
                    <a:lumMod val="50000"/>
                  </a:schemeClr>
                </a:solidFill>
              </a:rPr>
              <a:t> National Academy of Civil Engineering and Architecture</a:t>
            </a:r>
            <a:endParaRPr lang="es-ES" sz="1700" b="1" cap="all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500562" y="714356"/>
            <a:ext cx="464343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700" b="1" cap="all" dirty="0" smtClean="0">
                <a:solidFill>
                  <a:schemeClr val="accent1">
                    <a:lumMod val="50000"/>
                  </a:schemeClr>
                </a:solidFill>
              </a:rPr>
              <a:t>Donestk National Technical University</a:t>
            </a:r>
            <a:endParaRPr lang="es-ES" sz="1700" b="1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" name="10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95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8 CuadroTexto"/>
          <p:cNvSpPr txBox="1"/>
          <p:nvPr/>
        </p:nvSpPr>
        <p:spPr>
          <a:xfrm>
            <a:off x="3143240" y="3357562"/>
            <a:ext cx="3357540" cy="369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TOTAL</a:t>
            </a:r>
            <a:r>
              <a:rPr lang="es-ES" sz="1800" b="1" dirty="0" smtClean="0">
                <a:solidFill>
                  <a:srgbClr val="1F497D">
                    <a:lumMod val="75000"/>
                  </a:srgbClr>
                </a:solidFill>
              </a:rPr>
              <a:t> </a:t>
            </a:r>
            <a:r>
              <a:rPr lang="es-ES" sz="1800" b="1" dirty="0" smtClean="0">
                <a:solidFill>
                  <a:schemeClr val="accent1">
                    <a:lumMod val="50000"/>
                  </a:schemeClr>
                </a:solidFill>
              </a:rPr>
              <a:t>UKRAINE</a:t>
            </a:r>
            <a:endParaRPr lang="es-ES" sz="1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285720" y="3000372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2,90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8072462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2,69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3786182" y="5786454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2,80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0" name="3 Gráfico"/>
          <p:cNvGraphicFramePr/>
          <p:nvPr/>
        </p:nvGraphicFramePr>
        <p:xfrm>
          <a:off x="4572000" y="9286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3 Gráfico"/>
          <p:cNvGraphicFramePr/>
          <p:nvPr/>
        </p:nvGraphicFramePr>
        <p:xfrm>
          <a:off x="-428660" y="10001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1 Gráfico"/>
          <p:cNvGraphicFramePr/>
          <p:nvPr/>
        </p:nvGraphicFramePr>
        <p:xfrm>
          <a:off x="0" y="37861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2 Gráfico"/>
          <p:cNvGraphicFramePr/>
          <p:nvPr/>
        </p:nvGraphicFramePr>
        <p:xfrm>
          <a:off x="4572000" y="3714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80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UKRAINE- </a:t>
            </a:r>
            <a:r>
              <a:rPr lang="en-US" sz="2800" cap="all" dirty="0" err="1" smtClean="0">
                <a:solidFill>
                  <a:schemeClr val="bg1"/>
                </a:solidFill>
              </a:rPr>
              <a:t>Donbass</a:t>
            </a:r>
            <a:r>
              <a:rPr lang="en-US" sz="2800" cap="all" dirty="0" smtClean="0">
                <a:solidFill>
                  <a:schemeClr val="bg1"/>
                </a:solidFill>
              </a:rPr>
              <a:t> National Academy of Civil Engineering and Architecture</a:t>
            </a:r>
            <a:endParaRPr lang="es-ES" sz="2800" cap="al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14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1 Gráfico"/>
          <p:cNvGraphicFramePr/>
          <p:nvPr/>
        </p:nvGraphicFramePr>
        <p:xfrm>
          <a:off x="142844" y="1142984"/>
          <a:ext cx="878684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214282" y="1071546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571736" y="107154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000496" y="107154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107154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0" y="3714752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500166" y="3643314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572000" y="3643314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715240" y="3714752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all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UKRAINE- </a:t>
            </a:r>
            <a:r>
              <a:rPr kumimoji="0" lang="en-US" sz="2800" b="1" i="0" u="none" strike="noStrike" kern="1200" cap="all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Donbass National Academy of Civil Engineering and Architecture</a:t>
            </a:r>
            <a:endParaRPr kumimoji="0" lang="es-ES" sz="28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14" name="4 Gráfico"/>
          <p:cNvGraphicFramePr/>
          <p:nvPr/>
        </p:nvGraphicFramePr>
        <p:xfrm>
          <a:off x="-1071602" y="1357298"/>
          <a:ext cx="4143404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4 Gráfico"/>
          <p:cNvGraphicFramePr/>
          <p:nvPr/>
        </p:nvGraphicFramePr>
        <p:xfrm>
          <a:off x="1142976" y="1357298"/>
          <a:ext cx="4000528" cy="2443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4 Gráfico"/>
          <p:cNvGraphicFramePr/>
          <p:nvPr/>
        </p:nvGraphicFramePr>
        <p:xfrm>
          <a:off x="3286116" y="1428736"/>
          <a:ext cx="4214826" cy="2443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4 Gráfico"/>
          <p:cNvGraphicFramePr/>
          <p:nvPr/>
        </p:nvGraphicFramePr>
        <p:xfrm>
          <a:off x="5715008" y="1285860"/>
          <a:ext cx="428628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4 Gráfico"/>
          <p:cNvGraphicFramePr/>
          <p:nvPr/>
        </p:nvGraphicFramePr>
        <p:xfrm>
          <a:off x="-928726" y="3929066"/>
          <a:ext cx="385765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4 Gráfico"/>
          <p:cNvGraphicFramePr/>
          <p:nvPr/>
        </p:nvGraphicFramePr>
        <p:xfrm>
          <a:off x="1500166" y="3929066"/>
          <a:ext cx="350046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1" name="4 Gráfico"/>
          <p:cNvGraphicFramePr/>
          <p:nvPr/>
        </p:nvGraphicFramePr>
        <p:xfrm>
          <a:off x="3786182" y="3857628"/>
          <a:ext cx="4000512" cy="251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2" name="4 Gráfico"/>
          <p:cNvGraphicFramePr/>
          <p:nvPr/>
        </p:nvGraphicFramePr>
        <p:xfrm>
          <a:off x="6072198" y="3929066"/>
          <a:ext cx="392909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UKRAINE- </a:t>
            </a:r>
            <a:r>
              <a:rPr kumimoji="0" lang="en-US" sz="2800" b="1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Donbass</a:t>
            </a:r>
            <a:r>
              <a:rPr kumimoji="0" lang="en-US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National Academy of Civil Engineering and Architecture</a:t>
            </a:r>
            <a:endParaRPr kumimoji="0" lang="es-ES" sz="28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428596" y="1214422"/>
          <a:ext cx="821537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es-ES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UKRAINE- </a:t>
            </a:r>
            <a:r>
              <a:rPr lang="en-US" sz="2400" b="1" cap="all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Donestk</a:t>
            </a:r>
            <a:r>
              <a:rPr lang="en-US" sz="2400" b="1" cap="all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National Technical University</a:t>
            </a:r>
            <a:endParaRPr kumimoji="0" lang="es-ES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8" name="2 Gráfico"/>
          <p:cNvGraphicFramePr/>
          <p:nvPr/>
        </p:nvGraphicFramePr>
        <p:xfrm>
          <a:off x="0" y="857232"/>
          <a:ext cx="9144000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dirty="0" err="1" smtClean="0"/>
              <a:t>Colour</a:t>
            </a:r>
            <a:r>
              <a:rPr lang="es-ES" sz="4000" dirty="0" smtClean="0"/>
              <a:t> </a:t>
            </a:r>
            <a:r>
              <a:rPr lang="es-ES" sz="4000" dirty="0" err="1" smtClean="0"/>
              <a:t>code</a:t>
            </a:r>
            <a:r>
              <a:rPr lang="es-ES" sz="4000" dirty="0" smtClean="0"/>
              <a:t>: </a:t>
            </a:r>
            <a:r>
              <a:rPr lang="es-ES" sz="4000" dirty="0" err="1" smtClean="0"/>
              <a:t>Traffic</a:t>
            </a:r>
            <a:r>
              <a:rPr lang="es-ES" sz="4000" dirty="0" smtClean="0"/>
              <a:t> light (more </a:t>
            </a:r>
            <a:r>
              <a:rPr lang="es-ES" sz="4000" dirty="0" err="1" smtClean="0"/>
              <a:t>or</a:t>
            </a:r>
            <a:r>
              <a:rPr lang="es-ES" sz="4000" dirty="0" smtClean="0"/>
              <a:t> </a:t>
            </a:r>
            <a:r>
              <a:rPr lang="es-ES" sz="4000" dirty="0" err="1" smtClean="0"/>
              <a:t>less</a:t>
            </a:r>
            <a:r>
              <a:rPr lang="es-ES" sz="4000" dirty="0" smtClean="0"/>
              <a:t>)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1 </a:t>
            </a:r>
            <a:r>
              <a:rPr lang="es-ES" dirty="0" err="1" smtClean="0">
                <a:solidFill>
                  <a:srgbClr val="92D050"/>
                </a:solidFill>
              </a:rPr>
              <a:t>Satisfactory</a:t>
            </a:r>
            <a:endParaRPr lang="es-ES" dirty="0" smtClean="0">
              <a:solidFill>
                <a:srgbClr val="92D050"/>
              </a:solidFill>
            </a:endParaRPr>
          </a:p>
          <a:p>
            <a:endParaRPr lang="es-ES" dirty="0"/>
          </a:p>
          <a:p>
            <a:r>
              <a:rPr lang="es-ES" dirty="0" smtClean="0"/>
              <a:t>2 </a:t>
            </a:r>
            <a:r>
              <a:rPr lang="es-ES" dirty="0" smtClean="0">
                <a:solidFill>
                  <a:srgbClr val="FFFF00"/>
                </a:solidFill>
              </a:rPr>
              <a:t>Pass</a:t>
            </a:r>
          </a:p>
          <a:p>
            <a:endParaRPr lang="es-ES" dirty="0"/>
          </a:p>
          <a:p>
            <a:r>
              <a:rPr lang="es-ES" dirty="0" smtClean="0"/>
              <a:t>3 </a:t>
            </a:r>
            <a:r>
              <a:rPr lang="es-ES" dirty="0" smtClean="0">
                <a:solidFill>
                  <a:schemeClr val="accent6"/>
                </a:solidFill>
              </a:rPr>
              <a:t>Can be </a:t>
            </a:r>
            <a:r>
              <a:rPr lang="es-ES" dirty="0" err="1" smtClean="0">
                <a:solidFill>
                  <a:schemeClr val="accent6"/>
                </a:solidFill>
              </a:rPr>
              <a:t>improved</a:t>
            </a:r>
            <a:endParaRPr lang="es-ES" dirty="0" smtClean="0">
              <a:solidFill>
                <a:schemeClr val="accent6"/>
              </a:solidFill>
            </a:endParaRPr>
          </a:p>
          <a:p>
            <a:endParaRPr lang="es-ES" dirty="0"/>
          </a:p>
          <a:p>
            <a:pPr lvl="0"/>
            <a:r>
              <a:rPr lang="es-ES" dirty="0" smtClean="0"/>
              <a:t>4 </a:t>
            </a:r>
            <a:r>
              <a:rPr lang="es-ES" dirty="0" smtClean="0">
                <a:solidFill>
                  <a:srgbClr val="FF0000"/>
                </a:solidFill>
              </a:rPr>
              <a:t>No </a:t>
            </a:r>
            <a:r>
              <a:rPr lang="es-ES" dirty="0" err="1" smtClean="0">
                <a:solidFill>
                  <a:srgbClr val="FF0000"/>
                </a:solidFill>
              </a:rPr>
              <a:t>or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r>
              <a:rPr lang="es-ES" dirty="0" err="1" smtClean="0">
                <a:solidFill>
                  <a:srgbClr val="FF0000"/>
                </a:solidFill>
              </a:rPr>
              <a:t>rarely</a:t>
            </a:r>
            <a:r>
              <a:rPr lang="es-ES" dirty="0" smtClean="0">
                <a:solidFill>
                  <a:srgbClr val="FF0000"/>
                </a:solidFill>
              </a:rPr>
              <a:t> </a:t>
            </a:r>
            <a:endParaRPr lang="es-ES" dirty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9202940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285720" y="714356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57422" y="71435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6248" y="71435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71435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2844" y="350043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500166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357686" y="335756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429520" y="342900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es-ES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UKRAINE- </a:t>
            </a:r>
            <a:r>
              <a:rPr lang="en-US" sz="2400" b="1" cap="all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Donestk</a:t>
            </a:r>
            <a:r>
              <a:rPr lang="en-US" sz="2400" b="1" cap="all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National Technical University</a:t>
            </a:r>
            <a:endParaRPr kumimoji="0" lang="es-ES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34" name="4 Gráfico"/>
          <p:cNvGraphicFramePr/>
          <p:nvPr/>
        </p:nvGraphicFramePr>
        <p:xfrm>
          <a:off x="-1143040" y="928670"/>
          <a:ext cx="450059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4 Gráfico"/>
          <p:cNvGraphicFramePr/>
          <p:nvPr/>
        </p:nvGraphicFramePr>
        <p:xfrm>
          <a:off x="1214414" y="1000108"/>
          <a:ext cx="4214826" cy="2514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6" name="4 Gráfico"/>
          <p:cNvGraphicFramePr/>
          <p:nvPr/>
        </p:nvGraphicFramePr>
        <p:xfrm>
          <a:off x="3428992" y="1071546"/>
          <a:ext cx="4143404" cy="2528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7" name="4 Gráfico"/>
          <p:cNvGraphicFramePr/>
          <p:nvPr/>
        </p:nvGraphicFramePr>
        <p:xfrm>
          <a:off x="5715008" y="1000108"/>
          <a:ext cx="4357718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8" name="4 Gráfico"/>
          <p:cNvGraphicFramePr/>
          <p:nvPr/>
        </p:nvGraphicFramePr>
        <p:xfrm>
          <a:off x="-1000164" y="3714752"/>
          <a:ext cx="4286264" cy="2657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9" name="4 Gráfico"/>
          <p:cNvGraphicFramePr/>
          <p:nvPr/>
        </p:nvGraphicFramePr>
        <p:xfrm>
          <a:off x="1142976" y="3643314"/>
          <a:ext cx="4429140" cy="2728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4 Gráfico"/>
          <p:cNvGraphicFramePr/>
          <p:nvPr/>
        </p:nvGraphicFramePr>
        <p:xfrm>
          <a:off x="3357554" y="36433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1" name="4 Gráfico"/>
          <p:cNvGraphicFramePr/>
          <p:nvPr/>
        </p:nvGraphicFramePr>
        <p:xfrm>
          <a:off x="5786446" y="3643314"/>
          <a:ext cx="4429156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es-ES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UKRAINE- </a:t>
            </a:r>
            <a:r>
              <a:rPr lang="en-US" sz="2400" b="1" cap="all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Donestk</a:t>
            </a:r>
            <a:r>
              <a:rPr lang="en-US" sz="2400" b="1" cap="all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National Technical University</a:t>
            </a:r>
            <a:endParaRPr kumimoji="0" lang="es-ES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7" name="1 Gráfico"/>
          <p:cNvGraphicFramePr/>
          <p:nvPr/>
        </p:nvGraphicFramePr>
        <p:xfrm>
          <a:off x="642910" y="1071546"/>
          <a:ext cx="792961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es-ES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NETHERLANDS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-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Technische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Universiteit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Delft</a:t>
            </a:r>
            <a:endParaRPr kumimoji="0" lang="es-ES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4" name="4 Gráfico"/>
          <p:cNvGraphicFramePr/>
          <p:nvPr/>
        </p:nvGraphicFramePr>
        <p:xfrm>
          <a:off x="785786" y="785794"/>
          <a:ext cx="771530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286248" y="5429264"/>
            <a:ext cx="78581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3,95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5 Imagen"/>
          <p:cNvPicPr/>
          <p:nvPr/>
        </p:nvPicPr>
        <p:blipFill>
          <a:blip r:embed="rId3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es-ES" sz="24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NETHERLANDS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-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Technische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Universiteit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Delft</a:t>
            </a:r>
            <a:endParaRPr kumimoji="0" lang="es-ES" sz="24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7" name="1 Gráfico"/>
          <p:cNvGraphicFramePr/>
          <p:nvPr/>
        </p:nvGraphicFramePr>
        <p:xfrm>
          <a:off x="285720" y="928670"/>
          <a:ext cx="885828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285720" y="714356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57422" y="71435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6248" y="71435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71435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2844" y="350043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500166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357686" y="335756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429520" y="342900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NETHERLANDS -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Technische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Universiteit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Delft</a:t>
            </a:r>
            <a:endParaRPr lang="es-ES" sz="2400" b="1" cap="all" dirty="0" smtClean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34" name="4 Gráfico"/>
          <p:cNvGraphicFramePr/>
          <p:nvPr/>
        </p:nvGraphicFramePr>
        <p:xfrm>
          <a:off x="-1143040" y="928670"/>
          <a:ext cx="4500594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3 Gráfico"/>
          <p:cNvGraphicFramePr/>
          <p:nvPr/>
        </p:nvGraphicFramePr>
        <p:xfrm>
          <a:off x="1000100" y="8572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3 Gráfico"/>
          <p:cNvGraphicFramePr/>
          <p:nvPr/>
        </p:nvGraphicFramePr>
        <p:xfrm>
          <a:off x="3286116" y="8572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3 Gráfico"/>
          <p:cNvGraphicFramePr/>
          <p:nvPr/>
        </p:nvGraphicFramePr>
        <p:xfrm>
          <a:off x="5643570" y="9286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5" name="3 Gráfico"/>
          <p:cNvGraphicFramePr/>
          <p:nvPr/>
        </p:nvGraphicFramePr>
        <p:xfrm>
          <a:off x="5643570" y="357187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7" name="3 Gráfico"/>
          <p:cNvGraphicFramePr/>
          <p:nvPr/>
        </p:nvGraphicFramePr>
        <p:xfrm>
          <a:off x="3357554" y="350043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9" name="3 Gráfico"/>
          <p:cNvGraphicFramePr/>
          <p:nvPr/>
        </p:nvGraphicFramePr>
        <p:xfrm>
          <a:off x="-1143040" y="36433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1" name="3 Gráfico"/>
          <p:cNvGraphicFramePr/>
          <p:nvPr/>
        </p:nvGraphicFramePr>
        <p:xfrm>
          <a:off x="1071538" y="364331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NETHERLANDS -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Technische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Universiteit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Delft</a:t>
            </a:r>
            <a:endParaRPr lang="es-ES" sz="2400" b="1" cap="all" dirty="0" smtClean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4" name="2 Gráfico"/>
          <p:cNvGraphicFramePr/>
          <p:nvPr/>
        </p:nvGraphicFramePr>
        <p:xfrm>
          <a:off x="428596" y="928670"/>
          <a:ext cx="8501122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PORTUGAL -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Polytechnic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Institute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of Leiria</a:t>
            </a:r>
            <a:endParaRPr lang="es-ES" sz="2400" b="1" cap="all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4214810" y="5715016"/>
            <a:ext cx="92869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3,56</a:t>
            </a:r>
            <a:endParaRPr lang="es-E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4 Gráfico"/>
          <p:cNvGraphicFramePr/>
          <p:nvPr/>
        </p:nvGraphicFramePr>
        <p:xfrm>
          <a:off x="714348" y="1357298"/>
          <a:ext cx="7858180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PORTUGAL -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Polytechnic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Institute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of Leiria</a:t>
            </a:r>
            <a:endParaRPr lang="es-ES" sz="2400" b="1" cap="all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4" name="1 Gráfico"/>
          <p:cNvGraphicFramePr/>
          <p:nvPr/>
        </p:nvGraphicFramePr>
        <p:xfrm>
          <a:off x="428596" y="714356"/>
          <a:ext cx="835824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285720" y="714356"/>
            <a:ext cx="1500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GENERAL ASSUMPTIONS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357422" y="714356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ADMISSION POLICY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286248" y="71435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IMPLEMENTATION OF THE STUDY PLAN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6715108" y="714356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ORIENTATION &amp; ADVICE TO STUDENTS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" name="11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357290" y="6143644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23 CuadroTexto"/>
          <p:cNvSpPr txBox="1"/>
          <p:nvPr/>
        </p:nvSpPr>
        <p:spPr>
          <a:xfrm>
            <a:off x="142844" y="3500438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ACADEMIC STAFF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1500166" y="3357562"/>
            <a:ext cx="3643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ADMINISTRATIVE SERVICES,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EQUIPMENT &amp; MATERIALS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357686" y="3357562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LEVEL OF ACHIEVEMENT OF </a:t>
            </a:r>
          </a:p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DEGREE’S OBJECTIVES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7429520" y="3429000"/>
            <a:ext cx="1428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>
                <a:solidFill>
                  <a:schemeClr val="accent1">
                    <a:lumMod val="50000"/>
                  </a:schemeClr>
                </a:solidFill>
              </a:rPr>
              <a:t>PUBLICITY</a:t>
            </a:r>
            <a:endParaRPr lang="es-ES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PORTUGAL -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Polytechnic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Institute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of Leiria</a:t>
            </a:r>
          </a:p>
        </p:txBody>
      </p:sp>
      <p:graphicFrame>
        <p:nvGraphicFramePr>
          <p:cNvPr id="14" name="3 Gráfico"/>
          <p:cNvGraphicFramePr/>
          <p:nvPr/>
        </p:nvGraphicFramePr>
        <p:xfrm>
          <a:off x="-1143040" y="100010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3 Gráfico"/>
          <p:cNvGraphicFramePr/>
          <p:nvPr/>
        </p:nvGraphicFramePr>
        <p:xfrm>
          <a:off x="1071538" y="9286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3 Gráfico"/>
          <p:cNvGraphicFramePr/>
          <p:nvPr/>
        </p:nvGraphicFramePr>
        <p:xfrm>
          <a:off x="3428992" y="9286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7" name="3 Gráfico"/>
          <p:cNvGraphicFramePr/>
          <p:nvPr/>
        </p:nvGraphicFramePr>
        <p:xfrm>
          <a:off x="5715008" y="9286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3 Gráfico"/>
          <p:cNvGraphicFramePr/>
          <p:nvPr/>
        </p:nvGraphicFramePr>
        <p:xfrm>
          <a:off x="-1214478" y="3714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9" name="3 Gráfico"/>
          <p:cNvGraphicFramePr/>
          <p:nvPr/>
        </p:nvGraphicFramePr>
        <p:xfrm>
          <a:off x="1142976" y="3714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1" name="3 Gráfico"/>
          <p:cNvGraphicFramePr/>
          <p:nvPr/>
        </p:nvGraphicFramePr>
        <p:xfrm>
          <a:off x="3428992" y="3714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2" name="3 Gráfico"/>
          <p:cNvGraphicFramePr/>
          <p:nvPr/>
        </p:nvGraphicFramePr>
        <p:xfrm>
          <a:off x="5715008" y="371475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PORTUGAL -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Polytechnic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Institute</a:t>
            </a:r>
            <a:r>
              <a:rPr lang="es-ES" sz="2400" b="1" cap="all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of </a:t>
            </a:r>
            <a:r>
              <a:rPr lang="es-ES" sz="2400" b="1" cap="all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LeiriA</a:t>
            </a:r>
            <a:endParaRPr lang="es-ES" sz="2400" b="1" cap="all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3" name="2 Gráfico"/>
          <p:cNvGraphicFramePr/>
          <p:nvPr/>
        </p:nvGraphicFramePr>
        <p:xfrm>
          <a:off x="857224" y="1000108"/>
          <a:ext cx="7715304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ítulo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Which is the best answer?</a:t>
            </a:r>
            <a:endParaRPr lang="en-US" dirty="0"/>
          </a:p>
        </p:txBody>
      </p:sp>
      <p:sp>
        <p:nvSpPr>
          <p:cNvPr id="12" name="1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to look at the answers:</a:t>
            </a:r>
          </a:p>
          <a:p>
            <a:pPr lvl="1"/>
            <a:r>
              <a:rPr lang="en-US" dirty="0" smtClean="0"/>
              <a:t>Never thinking that the results are a mathematic measure of our university QAS. 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i="1" dirty="0" smtClean="0"/>
              <a:t>They only measure the opinion of the person answering each survey (some people are more critics with themselves or negative than others)</a:t>
            </a:r>
          </a:p>
          <a:p>
            <a:pPr lvl="1">
              <a:buNone/>
            </a:pPr>
            <a:endParaRPr lang="en-US" i="1" dirty="0" smtClean="0"/>
          </a:p>
          <a:p>
            <a:pPr lvl="1"/>
            <a:r>
              <a:rPr lang="en-US" dirty="0" smtClean="0"/>
              <a:t>Taking into account that the best answer is the one that gives an accurate idea of our real QAS.</a:t>
            </a:r>
          </a:p>
          <a:p>
            <a:pPr lvl="1">
              <a:buNone/>
            </a:pPr>
            <a:r>
              <a:rPr lang="en-US" dirty="0" smtClean="0"/>
              <a:t>	 </a:t>
            </a:r>
            <a:r>
              <a:rPr lang="en-US" i="1" dirty="0" smtClean="0"/>
              <a:t>This is not a competition. The only way to improve is to be aware of where we really are.</a:t>
            </a:r>
          </a:p>
        </p:txBody>
      </p:sp>
      <p:sp>
        <p:nvSpPr>
          <p:cNvPr id="13" name="12 Flecha curvada hacia la derecha"/>
          <p:cNvSpPr/>
          <p:nvPr/>
        </p:nvSpPr>
        <p:spPr>
          <a:xfrm>
            <a:off x="611560" y="2852936"/>
            <a:ext cx="587504" cy="86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13 Flecha curvada hacia la derecha"/>
          <p:cNvSpPr/>
          <p:nvPr/>
        </p:nvSpPr>
        <p:spPr>
          <a:xfrm>
            <a:off x="611560" y="5445224"/>
            <a:ext cx="659512" cy="86409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/>
          <p:nvPr/>
        </p:nvGraphicFramePr>
        <p:xfrm>
          <a:off x="0" y="857232"/>
          <a:ext cx="8929718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GENERAL RECORDS</a:t>
            </a:r>
            <a:r>
              <a:rPr kumimoji="0" lang="es-ES" sz="2800" b="1" i="0" u="none" strike="noStrike" kern="1200" cap="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endParaRPr kumimoji="0" lang="es-ES" sz="28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GENERAL RECORDS</a:t>
            </a:r>
            <a:r>
              <a:rPr kumimoji="0" lang="es-ES" sz="2800" b="1" i="0" u="none" strike="noStrike" kern="1200" cap="all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endParaRPr kumimoji="0" lang="es-ES" sz="2800" b="1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4" name="3 Gráfico"/>
          <p:cNvGraphicFramePr/>
          <p:nvPr/>
        </p:nvGraphicFramePr>
        <p:xfrm>
          <a:off x="-142908" y="857232"/>
          <a:ext cx="928690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What is our next step?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We will make a </a:t>
            </a:r>
            <a:r>
              <a:rPr lang="en-US" b="1" u="sng" dirty="0" smtClean="0"/>
              <a:t>specific analysis of each survey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On the basis of that analysis </a:t>
            </a:r>
            <a:r>
              <a:rPr lang="en-US" b="1" u="sng" dirty="0" smtClean="0"/>
              <a:t>we will write a report</a:t>
            </a:r>
            <a:r>
              <a:rPr lang="en-US" dirty="0" smtClean="0"/>
              <a:t>, giving advice about the measures that could be taken in order to improve QAS.</a:t>
            </a:r>
          </a:p>
          <a:p>
            <a:endParaRPr lang="en-US" dirty="0" smtClean="0"/>
          </a:p>
          <a:p>
            <a:r>
              <a:rPr lang="en-US" dirty="0" smtClean="0"/>
              <a:t>We will ask the partners to tell us </a:t>
            </a:r>
            <a:r>
              <a:rPr lang="en-US" b="1" u="sng" dirty="0" smtClean="0"/>
              <a:t>what they intend to do</a:t>
            </a:r>
            <a:r>
              <a:rPr lang="en-US" dirty="0" smtClean="0"/>
              <a:t> so as to improve their QAS, in the light of the surveys and reports.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Some issues that could put in danger the project’s success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project’s performance is a dialogue. We need to receive feedback, comments, opinions, questions, even criticism……</a:t>
            </a:r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Some issues that could put in danger the project’s success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/>
            <a:r>
              <a:rPr lang="en-US" b="1" dirty="0" smtClean="0"/>
              <a:t>We haven’t heard </a:t>
            </a:r>
            <a:r>
              <a:rPr lang="en-US" b="1" u="sng" dirty="0" smtClean="0"/>
              <a:t>a single word </a:t>
            </a:r>
            <a:r>
              <a:rPr lang="en-US" b="1" dirty="0" smtClean="0"/>
              <a:t>from the partners about the sense of the surveys’ questions</a:t>
            </a:r>
            <a:r>
              <a:rPr lang="en-US" dirty="0" smtClean="0"/>
              <a:t>: clarification of our intentions, explanations, word’s specific meaning in the context……</a:t>
            </a:r>
          </a:p>
          <a:p>
            <a:pPr marL="514350" indent="-514350"/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English is not our native language and words could have different nuances, slightly diverse meanings….The more we talk, the best we answer…</a:t>
            </a:r>
          </a:p>
        </p:txBody>
      </p:sp>
      <p:sp>
        <p:nvSpPr>
          <p:cNvPr id="4" name="3 Flecha abajo"/>
          <p:cNvSpPr/>
          <p:nvPr/>
        </p:nvSpPr>
        <p:spPr>
          <a:xfrm>
            <a:off x="3419872" y="3861048"/>
            <a:ext cx="20882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Some issues that could put in danger the project’s success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The project timing is rigid and we need to reach our goals </a:t>
            </a:r>
            <a:r>
              <a:rPr lang="en-US" b="1" u="sng" dirty="0" smtClean="0"/>
              <a:t>on time</a:t>
            </a:r>
            <a:endParaRPr lang="en-US" b="1" u="sng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Some issues that could put in danger the project’s success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All partners must carry out and finish their activities </a:t>
            </a:r>
            <a:r>
              <a:rPr lang="en-US" b="1" u="sng" dirty="0" smtClean="0"/>
              <a:t>on due time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It is just a question of respecting the work and time of your colleagues in the other institutions….</a:t>
            </a:r>
          </a:p>
          <a:p>
            <a:pPr marL="514350" indent="-514350">
              <a:buFont typeface="+mj-lt"/>
              <a:buAutoNum type="arabicPeriod" startAt="2"/>
            </a:pPr>
            <a:endParaRPr lang="en-US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rnkr-static.com/user_node_img/68/1358252/870/keira-knightley-people-in-tv-photo-u2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fashionavecpassion.com/wp-content/uploads/2012/11/keira-knightley-can-a-song-save-your-lif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276872"/>
            <a:ext cx="3462590" cy="2769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How</a:t>
            </a:r>
            <a:r>
              <a:rPr lang="es-ES" dirty="0" smtClean="0"/>
              <a:t> do 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see</a:t>
            </a:r>
            <a:r>
              <a:rPr lang="es-ES" dirty="0" smtClean="0"/>
              <a:t> </a:t>
            </a:r>
            <a:r>
              <a:rPr lang="es-ES" dirty="0" err="1" smtClean="0"/>
              <a:t>ourselves</a:t>
            </a:r>
            <a:r>
              <a:rPr lang="es-ES" dirty="0" smtClean="0"/>
              <a:t>?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2504932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b="1" cap="all" dirty="0" smtClean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NETHERLANDS- </a:t>
            </a:r>
            <a:r>
              <a:rPr lang="es-ES" sz="2400" b="1" cap="all" dirty="0" err="1" smtClean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Technische</a:t>
            </a:r>
            <a:r>
              <a:rPr lang="es-ES" sz="2400" b="1" cap="all" dirty="0" smtClean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Universiteit</a:t>
            </a:r>
            <a:r>
              <a:rPr lang="es-ES" sz="2400" b="1" cap="all" dirty="0" smtClean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Delft</a:t>
            </a:r>
            <a:endParaRPr lang="es-ES" sz="2400" b="1" cap="all" dirty="0">
              <a:solidFill>
                <a:prstClr val="white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7" name="1 Gráfico"/>
          <p:cNvGraphicFramePr/>
          <p:nvPr/>
        </p:nvGraphicFramePr>
        <p:xfrm>
          <a:off x="285720" y="928670"/>
          <a:ext cx="885828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455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/>
          <p:nvPr/>
        </p:nvPicPr>
        <p:blipFill>
          <a:blip r:embed="rId2" cstate="print"/>
          <a:srcRect l="20472" t="69716" r="17983" b="23344"/>
          <a:stretch>
            <a:fillRect/>
          </a:stretch>
        </p:blipFill>
        <p:spPr bwMode="auto">
          <a:xfrm>
            <a:off x="1428728" y="6390971"/>
            <a:ext cx="6655981" cy="467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2400" b="1" cap="all" dirty="0" smtClean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PORTUGAL - </a:t>
            </a:r>
            <a:r>
              <a:rPr lang="es-ES" sz="2400" b="1" cap="all" dirty="0" err="1" smtClean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Polytechnic</a:t>
            </a:r>
            <a:r>
              <a:rPr lang="es-ES" sz="2400" b="1" cap="all" dirty="0" smtClean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s-ES" sz="2400" b="1" cap="all" dirty="0" err="1" smtClean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Institute</a:t>
            </a:r>
            <a:r>
              <a:rPr lang="es-ES" sz="2400" b="1" cap="all" dirty="0" smtClean="0">
                <a:solidFill>
                  <a:prstClr val="white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of Leiria</a:t>
            </a:r>
            <a:endParaRPr lang="es-ES" sz="2400" b="1" cap="all" dirty="0">
              <a:solidFill>
                <a:prstClr val="white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4" name="1 Gráfico"/>
          <p:cNvGraphicFramePr/>
          <p:nvPr/>
        </p:nvGraphicFramePr>
        <p:xfrm>
          <a:off x="428596" y="714356"/>
          <a:ext cx="835824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8349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oncurrenci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1313</Words>
  <Application>Microsoft Office PowerPoint</Application>
  <PresentationFormat>Presentación en pantalla (4:3)</PresentationFormat>
  <Paragraphs>321</Paragraphs>
  <Slides>66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diapositiva</vt:lpstr>
      </vt:variant>
      <vt:variant>
        <vt:i4>66</vt:i4>
      </vt:variant>
    </vt:vector>
  </HeadingPairs>
  <TitlesOfParts>
    <vt:vector size="71" baseType="lpstr">
      <vt:lpstr>Concurrencia</vt:lpstr>
      <vt:lpstr>1_Diseño personalizado</vt:lpstr>
      <vt:lpstr>Diseño personalizado</vt:lpstr>
      <vt:lpstr>1_Concurrencia</vt:lpstr>
      <vt:lpstr>2_Diseño personalizado</vt:lpstr>
      <vt:lpstr>RETHINK - Reform of Education Thru International Knowledge exchange</vt:lpstr>
      <vt:lpstr>1. What was the purpose of the surveys?</vt:lpstr>
      <vt:lpstr>What did the surveys try to measure?</vt:lpstr>
      <vt:lpstr>Are the results of the surveys important?</vt:lpstr>
      <vt:lpstr>Colour code: Traffic light (more or less)</vt:lpstr>
      <vt:lpstr>Which is the best answer?</vt:lpstr>
      <vt:lpstr>How do we see ourselves?</vt:lpstr>
      <vt:lpstr>Diapositiva 8</vt:lpstr>
      <vt:lpstr>Diapositiva 9</vt:lpstr>
      <vt:lpstr>ARMENIA</vt:lpstr>
      <vt:lpstr>ARMENIA - NATIONAL POLYTHECHNIC UNIVERSITY</vt:lpstr>
      <vt:lpstr>ARMENIA - NATIONAL POLYTHECHNIC UNIVERSITY</vt:lpstr>
      <vt:lpstr>Diapositiva 13</vt:lpstr>
      <vt:lpstr>ARMENIA - GAVAR STATE UNIVERSITY</vt:lpstr>
      <vt:lpstr>ARMENIA - GAVAR STATE UNIVERSITYSITY</vt:lpstr>
      <vt:lpstr>Diapositiva 16</vt:lpstr>
      <vt:lpstr>AZERBAIJAN</vt:lpstr>
      <vt:lpstr>AZERBAIJAN - University of Architecture and Construction</vt:lpstr>
      <vt:lpstr>AZERBAIJAN - University of Architecture and Constructionty</vt:lpstr>
      <vt:lpstr>Diapositiva 20</vt:lpstr>
      <vt:lpstr>Diapositiva 21</vt:lpstr>
      <vt:lpstr>AZERBAIJAN – BAKU STATE UNIVERSITY</vt:lpstr>
      <vt:lpstr>AZERBAIJAN – BAKU STATE UNIVERSITY</vt:lpstr>
      <vt:lpstr>BELARUS</vt:lpstr>
      <vt:lpstr>BELARUS – BREST STATE TECHNICAL UNIVERSITY </vt:lpstr>
      <vt:lpstr>BELARUS – BREST STATE TECHNICAL UNIVERSITY </vt:lpstr>
      <vt:lpstr>Diapositiva 27</vt:lpstr>
      <vt:lpstr>BELARUS – Polotsk State University </vt:lpstr>
      <vt:lpstr>BELARUS – Polotsk State University </vt:lpstr>
      <vt:lpstr>Diapositiva 30</vt:lpstr>
      <vt:lpstr>GEORGIA</vt:lpstr>
      <vt:lpstr>GEORGIA – Georgian Technical University</vt:lpstr>
      <vt:lpstr>GEORGIA – Georgian Technical University</vt:lpstr>
      <vt:lpstr>Diapositiva 34</vt:lpstr>
      <vt:lpstr>Diapositiva 35</vt:lpstr>
      <vt:lpstr>GEORGIA – Tsibili State University</vt:lpstr>
      <vt:lpstr>GEORGIA – Tsibili State University</vt:lpstr>
      <vt:lpstr>MOLDOVA</vt:lpstr>
      <vt:lpstr>MOLDOVA - Alecu Russo Balti State University</vt:lpstr>
      <vt:lpstr>MOLDOVA - Alecu Russo Balti State University</vt:lpstr>
      <vt:lpstr>Diapositiva 41</vt:lpstr>
      <vt:lpstr>Diapositiva 42</vt:lpstr>
      <vt:lpstr>MOLDOVA – TECHNICAL UNIVERSITY OF MOLDOVA</vt:lpstr>
      <vt:lpstr>MOLDOVA – TECHNICAL UNIVERSITY OF MOLDOVA</vt:lpstr>
      <vt:lpstr>UKRAINE</vt:lpstr>
      <vt:lpstr>UKRAINE- Donbass National Academy of Civil Engineering and Architecture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Diapositiva 61</vt:lpstr>
      <vt:lpstr>What is our next step?</vt:lpstr>
      <vt:lpstr>Some issues that could put in danger the project’s success</vt:lpstr>
      <vt:lpstr>Some issues that could put in danger the project’s success</vt:lpstr>
      <vt:lpstr>Some issues that could put in danger the project’s success</vt:lpstr>
      <vt:lpstr>Some issues that could put in danger the project’s success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 - Reform of Education THru INternational Knowledge exchange</dc:title>
  <dc:creator>Ana</dc:creator>
  <cp:lastModifiedBy>Fernando</cp:lastModifiedBy>
  <cp:revision>186</cp:revision>
  <dcterms:created xsi:type="dcterms:W3CDTF">2014-02-25T16:34:21Z</dcterms:created>
  <dcterms:modified xsi:type="dcterms:W3CDTF">2015-03-06T17:55:00Z</dcterms:modified>
</cp:coreProperties>
</file>