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45" r:id="rId2"/>
    <p:sldMasterId id="2147483732" r:id="rId3"/>
  </p:sldMasterIdLst>
  <p:sldIdLst>
    <p:sldId id="256" r:id="rId4"/>
    <p:sldId id="273" r:id="rId5"/>
    <p:sldId id="263" r:id="rId6"/>
    <p:sldId id="265" r:id="rId7"/>
    <p:sldId id="264" r:id="rId8"/>
    <p:sldId id="266" r:id="rId9"/>
    <p:sldId id="267" r:id="rId10"/>
    <p:sldId id="268" r:id="rId11"/>
    <p:sldId id="274" r:id="rId12"/>
    <p:sldId id="275" r:id="rId13"/>
    <p:sldId id="269" r:id="rId14"/>
    <p:sldId id="270" r:id="rId15"/>
    <p:sldId id="271" r:id="rId16"/>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9 Triángulo rectángulo"/>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1 Grupo"/>
          <p:cNvGrpSpPr>
            <a:grpSpLocks/>
          </p:cNvGrpSpPr>
          <p:nvPr/>
        </p:nvGrpSpPr>
        <p:grpSpPr bwMode="auto">
          <a:xfrm>
            <a:off x="-3175" y="4953000"/>
            <a:ext cx="9147175" cy="1911350"/>
            <a:chOff x="-3765" y="4832896"/>
            <a:chExt cx="9147765" cy="2032192"/>
          </a:xfrm>
        </p:grpSpPr>
        <p:sp>
          <p:nvSpPr>
            <p:cNvPr id="6" name="6 Forma libre"/>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7 Forma libre"/>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8"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8 Título"/>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latin typeface="Arial Rounded MT Bold" pitchFamily="34" charset="0"/>
              </a:defRPr>
            </a:lvl1pPr>
            <a:extLst/>
          </a:lstStyle>
          <a:p>
            <a:r>
              <a:rPr lang="es-ES" dirty="0" smtClean="0"/>
              <a:t>Haga clic para modificar el estilo de título del patrón</a:t>
            </a:r>
            <a:endParaRPr lang="en-US" dirty="0"/>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smtClean="0"/>
              <a:t>Haga clic para modificar el estilo de subtítulo del patrón</a:t>
            </a:r>
            <a:endParaRPr lang="en-US"/>
          </a:p>
        </p:txBody>
      </p:sp>
      <p:sp>
        <p:nvSpPr>
          <p:cNvPr id="11" name="29 Marcador de fecha"/>
          <p:cNvSpPr>
            <a:spLocks noGrp="1"/>
          </p:cNvSpPr>
          <p:nvPr>
            <p:ph type="dt" sz="half" idx="10"/>
          </p:nvPr>
        </p:nvSpPr>
        <p:spPr/>
        <p:txBody>
          <a:bodyPr/>
          <a:lstStyle>
            <a:lvl1pPr>
              <a:defRPr smtClean="0">
                <a:solidFill>
                  <a:srgbClr val="FFFFFF"/>
                </a:solidFill>
              </a:defRPr>
            </a:lvl1pPr>
            <a:extLst/>
          </a:lstStyle>
          <a:p>
            <a:pPr>
              <a:defRPr/>
            </a:pPr>
            <a:fld id="{0D8D5FFF-A705-4F63-92A9-B42D1D49289B}" type="datetimeFigureOut">
              <a:rPr lang="es-ES"/>
              <a:pPr>
                <a:defRPr/>
              </a:pPr>
              <a:t>20/05/2014</a:t>
            </a:fld>
            <a:endParaRPr lang="es-ES"/>
          </a:p>
        </p:txBody>
      </p:sp>
      <p:sp>
        <p:nvSpPr>
          <p:cNvPr id="12" name="18 Marcador de pie de página"/>
          <p:cNvSpPr>
            <a:spLocks noGrp="1"/>
          </p:cNvSpPr>
          <p:nvPr>
            <p:ph type="ftr" sz="quarter" idx="11"/>
          </p:nvPr>
        </p:nvSpPr>
        <p:spPr/>
        <p:txBody>
          <a:bodyPr/>
          <a:lstStyle>
            <a:lvl1pPr>
              <a:defRPr>
                <a:solidFill>
                  <a:schemeClr val="accent1">
                    <a:tint val="20000"/>
                  </a:schemeClr>
                </a:solidFill>
              </a:defRPr>
            </a:lvl1pPr>
            <a:extLst/>
          </a:lstStyle>
          <a:p>
            <a:pPr>
              <a:defRPr/>
            </a:pPr>
            <a:endParaRPr lang="es-ES"/>
          </a:p>
        </p:txBody>
      </p:sp>
      <p:sp>
        <p:nvSpPr>
          <p:cNvPr id="13" name="26 Marcador de número de diapositiva"/>
          <p:cNvSpPr>
            <a:spLocks noGrp="1"/>
          </p:cNvSpPr>
          <p:nvPr>
            <p:ph type="sldNum" sz="quarter" idx="12"/>
          </p:nvPr>
        </p:nvSpPr>
        <p:spPr/>
        <p:txBody>
          <a:bodyPr/>
          <a:lstStyle>
            <a:lvl1pPr>
              <a:defRPr smtClean="0">
                <a:solidFill>
                  <a:srgbClr val="FFFFFF"/>
                </a:solidFill>
              </a:defRPr>
            </a:lvl1pPr>
            <a:extLst/>
          </a:lstStyle>
          <a:p>
            <a:pPr>
              <a:defRPr/>
            </a:pPr>
            <a:fld id="{12CFBED0-943E-4053-9893-B271726E87A7}"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5" name="7 Forma libre"/>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6" name="8 Forma libre"/>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9 Triángulo rectángulo"/>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11 Cheurón"/>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12 Cheurón"/>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3 Marcador de texto"/>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s-ES" noProof="0" smtClean="0"/>
              <a:t>Haga clic en el icono para agregar una imagen</a:t>
            </a:r>
            <a:endParaRPr lang="en-US" noProof="0" dirty="0"/>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s-ES" smtClean="0"/>
              <a:t>Haga clic para modificar el estilo de título del patrón</a:t>
            </a:r>
            <a:endParaRPr lang="en-US"/>
          </a:p>
        </p:txBody>
      </p:sp>
      <p:sp>
        <p:nvSpPr>
          <p:cNvPr id="11" name="4 Marcador de fecha"/>
          <p:cNvSpPr>
            <a:spLocks noGrp="1"/>
          </p:cNvSpPr>
          <p:nvPr>
            <p:ph type="dt" sz="half" idx="10"/>
          </p:nvPr>
        </p:nvSpPr>
        <p:spPr/>
        <p:txBody>
          <a:bodyPr/>
          <a:lstStyle>
            <a:lvl1pPr>
              <a:defRPr smtClean="0">
                <a:solidFill>
                  <a:schemeClr val="tx1"/>
                </a:solidFill>
              </a:defRPr>
            </a:lvl1pPr>
            <a:extLst/>
          </a:lstStyle>
          <a:p>
            <a:pPr>
              <a:defRPr/>
            </a:pPr>
            <a:fld id="{827BB055-CF3E-42FF-BDD6-98C15841B257}" type="datetimeFigureOut">
              <a:rPr lang="es-ES"/>
              <a:pPr>
                <a:defRPr/>
              </a:pPr>
              <a:t>20/05/2014</a:t>
            </a:fld>
            <a:endParaRPr lang="es-ES"/>
          </a:p>
        </p:txBody>
      </p:sp>
      <p:sp>
        <p:nvSpPr>
          <p:cNvPr id="12" name="5 Marcador de pie de página"/>
          <p:cNvSpPr>
            <a:spLocks noGrp="1"/>
          </p:cNvSpPr>
          <p:nvPr>
            <p:ph type="ftr" sz="quarter" idx="11"/>
          </p:nvPr>
        </p:nvSpPr>
        <p:spPr/>
        <p:txBody>
          <a:bodyPr/>
          <a:lstStyle>
            <a:lvl1pPr>
              <a:defRPr>
                <a:solidFill>
                  <a:schemeClr val="tx1"/>
                </a:solidFill>
              </a:defRPr>
            </a:lvl1pPr>
            <a:extLst/>
          </a:lstStyle>
          <a:p>
            <a:pPr>
              <a:defRPr/>
            </a:pPr>
            <a:endParaRPr lang="es-ES"/>
          </a:p>
        </p:txBody>
      </p:sp>
      <p:sp>
        <p:nvSpPr>
          <p:cNvPr id="13" name="6 Marcador de número de diapositiva"/>
          <p:cNvSpPr>
            <a:spLocks noGrp="1"/>
          </p:cNvSpPr>
          <p:nvPr>
            <p:ph type="sldNum" sz="quarter" idx="12"/>
          </p:nvPr>
        </p:nvSpPr>
        <p:spPr/>
        <p:txBody>
          <a:bodyPr/>
          <a:lstStyle>
            <a:lvl1pPr>
              <a:defRPr smtClean="0">
                <a:solidFill>
                  <a:schemeClr val="tx1"/>
                </a:solidFill>
              </a:defRPr>
            </a:lvl1pPr>
            <a:extLst/>
          </a:lstStyle>
          <a:p>
            <a:pPr>
              <a:defRPr/>
            </a:pPr>
            <a:fld id="{1FC833B1-1F7F-4009-B4CF-09CE8F0AD46E}" type="slidenum">
              <a:rPr lang="es-ES"/>
              <a:pPr>
                <a:defRPr/>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9 Marcador de fecha"/>
          <p:cNvSpPr>
            <a:spLocks noGrp="1"/>
          </p:cNvSpPr>
          <p:nvPr>
            <p:ph type="dt" sz="half" idx="10"/>
          </p:nvPr>
        </p:nvSpPr>
        <p:spPr/>
        <p:txBody>
          <a:bodyPr/>
          <a:lstStyle>
            <a:lvl1pPr>
              <a:defRPr/>
            </a:lvl1pPr>
          </a:lstStyle>
          <a:p>
            <a:pPr>
              <a:defRPr/>
            </a:pPr>
            <a:fld id="{A3A13EED-E6A4-42EA-9D4E-728335F205BC}" type="datetimeFigureOut">
              <a:rPr lang="es-ES"/>
              <a:pPr>
                <a:defRPr/>
              </a:pPr>
              <a:t>20/05/2014</a:t>
            </a:fld>
            <a:endParaRPr lang="es-ES"/>
          </a:p>
        </p:txBody>
      </p:sp>
      <p:sp>
        <p:nvSpPr>
          <p:cNvPr id="5" name="21 Marcador de pie de página"/>
          <p:cNvSpPr>
            <a:spLocks noGrp="1"/>
          </p:cNvSpPr>
          <p:nvPr>
            <p:ph type="ftr" sz="quarter" idx="11"/>
          </p:nvPr>
        </p:nvSpPr>
        <p:spPr/>
        <p:txBody>
          <a:bodyPr/>
          <a:lstStyle>
            <a:lvl1pPr>
              <a:defRPr/>
            </a:lvl1pPr>
          </a:lstStyle>
          <a:p>
            <a:pPr>
              <a:defRPr/>
            </a:pPr>
            <a:endParaRPr lang="es-ES"/>
          </a:p>
        </p:txBody>
      </p:sp>
      <p:sp>
        <p:nvSpPr>
          <p:cNvPr id="6" name="17 Marcador de número de diapositiva"/>
          <p:cNvSpPr>
            <a:spLocks noGrp="1"/>
          </p:cNvSpPr>
          <p:nvPr>
            <p:ph type="sldNum" sz="quarter" idx="12"/>
          </p:nvPr>
        </p:nvSpPr>
        <p:spPr/>
        <p:txBody>
          <a:bodyPr/>
          <a:lstStyle>
            <a:lvl1pPr>
              <a:defRPr/>
            </a:lvl1pPr>
          </a:lstStyle>
          <a:p>
            <a:pPr>
              <a:defRPr/>
            </a:pPr>
            <a:fld id="{EF31CB48-06D7-4BE0-B4FC-B2B5D3EF9904}"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9 Marcador de fecha"/>
          <p:cNvSpPr>
            <a:spLocks noGrp="1"/>
          </p:cNvSpPr>
          <p:nvPr>
            <p:ph type="dt" sz="half" idx="10"/>
          </p:nvPr>
        </p:nvSpPr>
        <p:spPr/>
        <p:txBody>
          <a:bodyPr/>
          <a:lstStyle>
            <a:lvl1pPr>
              <a:defRPr/>
            </a:lvl1pPr>
          </a:lstStyle>
          <a:p>
            <a:pPr>
              <a:defRPr/>
            </a:pPr>
            <a:fld id="{F711FF48-47B8-4640-AF76-482D400CA308}" type="datetimeFigureOut">
              <a:rPr lang="es-ES"/>
              <a:pPr>
                <a:defRPr/>
              </a:pPr>
              <a:t>20/05/2014</a:t>
            </a:fld>
            <a:endParaRPr lang="es-ES"/>
          </a:p>
        </p:txBody>
      </p:sp>
      <p:sp>
        <p:nvSpPr>
          <p:cNvPr id="5" name="21 Marcador de pie de página"/>
          <p:cNvSpPr>
            <a:spLocks noGrp="1"/>
          </p:cNvSpPr>
          <p:nvPr>
            <p:ph type="ftr" sz="quarter" idx="11"/>
          </p:nvPr>
        </p:nvSpPr>
        <p:spPr/>
        <p:txBody>
          <a:bodyPr/>
          <a:lstStyle>
            <a:lvl1pPr>
              <a:defRPr/>
            </a:lvl1pPr>
          </a:lstStyle>
          <a:p>
            <a:pPr>
              <a:defRPr/>
            </a:pPr>
            <a:endParaRPr lang="es-ES"/>
          </a:p>
        </p:txBody>
      </p:sp>
      <p:sp>
        <p:nvSpPr>
          <p:cNvPr id="6" name="17 Marcador de número de diapositiva"/>
          <p:cNvSpPr>
            <a:spLocks noGrp="1"/>
          </p:cNvSpPr>
          <p:nvPr>
            <p:ph type="sldNum" sz="quarter" idx="12"/>
          </p:nvPr>
        </p:nvSpPr>
        <p:spPr/>
        <p:txBody>
          <a:bodyPr/>
          <a:lstStyle>
            <a:lvl1pPr>
              <a:defRPr/>
            </a:lvl1pPr>
          </a:lstStyle>
          <a:p>
            <a:pPr>
              <a:defRPr/>
            </a:pPr>
            <a:fld id="{4388E7C3-0942-473E-8A54-46A7ADFD8112}"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5FE3A89C-DED0-4D78-B5B7-446A3002C6CD}" type="datetimeFigureOut">
              <a:rPr lang="es-ES"/>
              <a:pPr>
                <a:defRPr/>
              </a:pPr>
              <a:t>20/05/2014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8FB87D0-75C1-43F5-898C-B3FB714E9AF6}" type="slidenum">
              <a:rPr lang="es-ES"/>
              <a:pPr>
                <a:defRPr/>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9CA996F9-A0D4-4DC9-8039-D5F870D0657C}" type="datetimeFigureOut">
              <a:rPr lang="es-ES"/>
              <a:pPr>
                <a:defRPr/>
              </a:pPr>
              <a:t>20/05/2014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63090DFA-BC2E-49ED-88AF-F33C99029C37}" type="slidenum">
              <a:rPr lang="es-ES"/>
              <a:pPr>
                <a:defRPr/>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86C8E762-4BE8-46D3-9F88-BA1D278DF6AE}" type="datetimeFigureOut">
              <a:rPr lang="es-ES"/>
              <a:pPr>
                <a:defRPr/>
              </a:pPr>
              <a:t>20/05/2014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E0AABD16-D738-49F7-B959-40897EF4817B}" type="slidenum">
              <a:rPr lang="es-ES"/>
              <a:pPr>
                <a:defRPr/>
              </a:pPr>
              <a:t>‹Nº›</a:t>
            </a:fld>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1CF8A7E4-DB0F-4F6F-A28F-C6D82D39DF41}" type="datetimeFigureOut">
              <a:rPr lang="es-ES"/>
              <a:pPr>
                <a:defRPr/>
              </a:pPr>
              <a:t>20/05/2014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F8EB2748-10D9-4124-87BD-DAC6F2A8F200}" type="slidenum">
              <a:rPr lang="es-ES"/>
              <a:pPr>
                <a:defRPr/>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1286FB52-923E-408D-96AE-F2A7D8187005}" type="datetimeFigureOut">
              <a:rPr lang="es-ES"/>
              <a:pPr>
                <a:defRPr/>
              </a:pPr>
              <a:t>20/05/2014</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EC5FF76B-8AEE-47BB-A449-AAD4E3066BF8}" type="slidenum">
              <a:rPr lang="es-ES"/>
              <a:pPr>
                <a:defRPr/>
              </a:pPr>
              <a:t>‹Nº›</a:t>
            </a:fld>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60ACE38C-4626-4730-9987-65C324C05ED3}" type="datetimeFigureOut">
              <a:rPr lang="es-ES"/>
              <a:pPr>
                <a:defRPr/>
              </a:pPr>
              <a:t>20/05/2014</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56E17210-F20F-4BD5-829D-01B2BFF5CD68}" type="slidenum">
              <a:rPr lang="es-ES"/>
              <a:pPr>
                <a:defRPr/>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2E9CDFC6-6F08-4FFF-822A-1CE1A8F11574}" type="datetimeFigureOut">
              <a:rPr lang="es-ES"/>
              <a:pPr>
                <a:defRPr/>
              </a:pPr>
              <a:t>20/05/2014</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D9C325AE-611C-4F0A-9BF0-5CBAB94031CE}"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pic>
        <p:nvPicPr>
          <p:cNvPr id="3" name="7 Imagen"/>
          <p:cNvPicPr>
            <a:picLocks noChangeAspect="1" noChangeArrowheads="1"/>
          </p:cNvPicPr>
          <p:nvPr userDrawn="1"/>
        </p:nvPicPr>
        <p:blipFill>
          <a:blip r:embed="rId2" cstate="print"/>
          <a:srcRect l="9570" t="57188" r="47070" b="18437"/>
          <a:stretch>
            <a:fillRect/>
          </a:stretch>
        </p:blipFill>
        <p:spPr bwMode="auto">
          <a:xfrm>
            <a:off x="7429500" y="6072188"/>
            <a:ext cx="1500188" cy="500062"/>
          </a:xfrm>
          <a:prstGeom prst="rect">
            <a:avLst/>
          </a:prstGeom>
          <a:noFill/>
          <a:ln w="9525">
            <a:noFill/>
            <a:miter lim="800000"/>
            <a:headEnd/>
            <a:tailEnd/>
          </a:ln>
        </p:spPr>
      </p:pic>
      <p:sp>
        <p:nvSpPr>
          <p:cNvPr id="4" name="2 Subtítulo"/>
          <p:cNvSpPr txBox="1">
            <a:spLocks/>
          </p:cNvSpPr>
          <p:nvPr userDrawn="1"/>
        </p:nvSpPr>
        <p:spPr>
          <a:xfrm>
            <a:off x="-57150" y="6015038"/>
            <a:ext cx="5057775" cy="985837"/>
          </a:xfrm>
          <a:prstGeom prst="rect">
            <a:avLst/>
          </a:prstGeom>
        </p:spPr>
        <p:txBody>
          <a:bodyPr>
            <a:normAutofit/>
          </a:bodyPr>
          <a:lstStyle/>
          <a:p>
            <a:pPr marL="365760" indent="-256032" fontAlgn="auto">
              <a:spcBef>
                <a:spcPts val="400"/>
              </a:spcBef>
              <a:spcAft>
                <a:spcPts val="0"/>
              </a:spcAft>
              <a:buClr>
                <a:schemeClr val="accent1"/>
              </a:buClr>
              <a:buSzPct val="68000"/>
              <a:buFont typeface="Wingdings 3"/>
              <a:buNone/>
              <a:defRPr/>
            </a:pPr>
            <a:r>
              <a:rPr lang="en-US" sz="1400" b="1" dirty="0">
                <a:solidFill>
                  <a:schemeClr val="bg1"/>
                </a:solidFill>
                <a:latin typeface="+mn-lt"/>
              </a:rPr>
              <a:t>Prof. Fernando Peña López</a:t>
            </a:r>
          </a:p>
          <a:p>
            <a:pPr marL="365760" indent="-256032" fontAlgn="auto">
              <a:spcBef>
                <a:spcPts val="400"/>
              </a:spcBef>
              <a:spcAft>
                <a:spcPts val="0"/>
              </a:spcAft>
              <a:buClr>
                <a:schemeClr val="accent1"/>
              </a:buClr>
              <a:buSzPct val="68000"/>
              <a:buFont typeface="Wingdings 3"/>
              <a:buNone/>
              <a:defRPr/>
            </a:pPr>
            <a:r>
              <a:rPr lang="en-US" sz="1400" b="1" dirty="0">
                <a:solidFill>
                  <a:schemeClr val="bg1"/>
                </a:solidFill>
                <a:latin typeface="+mn-lt"/>
              </a:rPr>
              <a:t>University of A Coruña (Spain)</a:t>
            </a:r>
          </a:p>
          <a:p>
            <a:pPr marL="365760" indent="-256032" fontAlgn="auto">
              <a:spcBef>
                <a:spcPts val="400"/>
              </a:spcBef>
              <a:spcAft>
                <a:spcPts val="0"/>
              </a:spcAft>
              <a:buClr>
                <a:schemeClr val="accent1"/>
              </a:buClr>
              <a:buSzPct val="68000"/>
              <a:buFont typeface="Wingdings 3"/>
              <a:buNone/>
              <a:defRPr/>
            </a:pPr>
            <a:r>
              <a:rPr lang="en-US" sz="1400" b="1" dirty="0">
                <a:solidFill>
                  <a:schemeClr val="bg1"/>
                </a:solidFill>
                <a:latin typeface="+mn-lt"/>
              </a:rPr>
              <a:t>9-11 April 2014 – Kishinev, Moldova</a:t>
            </a:r>
            <a:endParaRPr lang="es-ES" sz="1400" b="1" dirty="0">
              <a:solidFill>
                <a:schemeClr val="bg1"/>
              </a:solidFill>
              <a:latin typeface="+mn-lt"/>
            </a:endParaRPr>
          </a:p>
        </p:txBody>
      </p:sp>
      <p:sp>
        <p:nvSpPr>
          <p:cNvPr id="7" name="6 Título"/>
          <p:cNvSpPr>
            <a:spLocks noGrp="1"/>
          </p:cNvSpPr>
          <p:nvPr>
            <p:ph type="title"/>
          </p:nvPr>
        </p:nvSpPr>
        <p:spPr>
          <a:xfrm>
            <a:off x="0" y="274638"/>
            <a:ext cx="9144000" cy="1143000"/>
          </a:xfrm>
        </p:spPr>
        <p:txBody>
          <a:bodyPr rtlCol="0"/>
          <a:lstStyle>
            <a:lvl1pPr algn="ctr">
              <a:defRPr>
                <a:effectLst/>
                <a:latin typeface="Tahoma" pitchFamily="34" charset="0"/>
                <a:ea typeface="Tahoma" pitchFamily="34" charset="0"/>
                <a:cs typeface="Tahoma" pitchFamily="34" charset="0"/>
              </a:defRPr>
            </a:lvl1pPr>
            <a:extLst/>
          </a:lstStyle>
          <a:p>
            <a:r>
              <a:rPr lang="es-ES" dirty="0" smtClean="0"/>
              <a:t>Haga clic para modificar el estilo de título del patrón</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00C5C26B-27E6-4AD7-8D83-8514997E283C}" type="datetimeFigureOut">
              <a:rPr lang="es-ES"/>
              <a:pPr>
                <a:defRPr/>
              </a:pPr>
              <a:t>20/05/2014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E5970210-49CD-4D40-A7C3-EB219AA7D67D}" type="slidenum">
              <a:rPr lang="es-ES"/>
              <a:pPr>
                <a:defRPr/>
              </a:pPr>
              <a:t>‹Nº›</a:t>
            </a:fld>
            <a:endParaRPr lang="es-E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EB0F2899-5DF9-4832-B28A-9DCE607B90DD}" type="datetimeFigureOut">
              <a:rPr lang="es-ES"/>
              <a:pPr>
                <a:defRPr/>
              </a:pPr>
              <a:t>20/05/2014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B653073D-395F-4DD7-941B-B7A3F8E54D96}" type="slidenum">
              <a:rPr lang="es-ES"/>
              <a:pPr>
                <a:defRPr/>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2189D314-5B83-4B6C-BAFE-B86DF0FE2D0C}" type="datetimeFigureOut">
              <a:rPr lang="es-ES"/>
              <a:pPr>
                <a:defRPr/>
              </a:pPr>
              <a:t>20/05/2014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C8D3313-C229-40BF-A6FF-C3D89C9DF02E}" type="slidenum">
              <a:rPr lang="es-ES"/>
              <a:pPr>
                <a:defRPr/>
              </a:pPr>
              <a:t>‹Nº›</a:t>
            </a:fld>
            <a:endParaRPr lang="es-E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798BFADC-677A-4FF3-8B50-BC2F6A72D817}" type="datetimeFigureOut">
              <a:rPr lang="es-ES"/>
              <a:pPr>
                <a:defRPr/>
              </a:pPr>
              <a:t>20/05/2014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ECD83F53-BDEA-4BCA-B40A-813F6AED6750}" type="slidenum">
              <a:rPr lang="es-ES"/>
              <a:pPr>
                <a:defRPr/>
              </a:pPr>
              <a:t>‹Nº›</a:t>
            </a:fld>
            <a:endParaRPr lang="es-E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80254089-C0FB-47A0-9623-312B2A5931D5}" type="datetimeFigureOut">
              <a:rPr lang="es-ES"/>
              <a:pPr>
                <a:defRPr/>
              </a:pPr>
              <a:t>20/05/2014</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B9B1B180-EDD2-4630-A6FF-E38DFF260E84}" type="slidenum">
              <a:rPr lang="es-ES"/>
              <a:pPr>
                <a:defRPr/>
              </a:pPr>
              <a:t>‹Nº›</a:t>
            </a:fld>
            <a:endParaRPr lang="es-E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B2A2BD0C-D062-4B05-B933-06492F287870}" type="datetimeFigureOut">
              <a:rPr lang="es-ES"/>
              <a:pPr>
                <a:defRPr/>
              </a:pPr>
              <a:t>20/05/2014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4E9E6187-3440-4692-8CE5-F76E00E19C14}" type="slidenum">
              <a:rPr lang="es-ES"/>
              <a:pPr>
                <a:defRPr/>
              </a:pPr>
              <a:t>‹Nº›</a:t>
            </a:fld>
            <a:endParaRPr lang="es-E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531C437-B4C4-4D0A-916B-B66687415D5B}" type="datetimeFigureOut">
              <a:rPr lang="es-ES"/>
              <a:pPr>
                <a:defRPr/>
              </a:pPr>
              <a:t>20/05/2014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4A237DDB-323A-4ADD-BF67-F1AFA30E51D2}" type="slidenum">
              <a:rPr lang="es-ES"/>
              <a:pPr>
                <a:defRPr/>
              </a:pPr>
              <a:t>‹Nº›</a:t>
            </a:fld>
            <a:endParaRPr lang="es-E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1B2F4E79-BCCA-43C0-9CE0-CE80C6ECED2A}" type="datetimeFigureOut">
              <a:rPr lang="es-ES"/>
              <a:pPr>
                <a:defRPr/>
              </a:pPr>
              <a:t>20/05/2014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FF6CBEE0-EBCB-4DB3-B67B-7D2C98C68483}" type="slidenum">
              <a:rPr lang="es-ES"/>
              <a:pPr>
                <a:defRPr/>
              </a:pPr>
              <a:t>‹Nº›</a:t>
            </a:fld>
            <a:endParaRPr lang="es-E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63B5171D-36B5-4540-8092-30FE6CBCD938}" type="datetimeFigureOut">
              <a:rPr lang="es-ES"/>
              <a:pPr>
                <a:defRPr/>
              </a:pPr>
              <a:t>20/05/2014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4765F46E-0C7D-46DD-96B3-FEB504301B18}" type="slidenum">
              <a:rPr lang="es-ES"/>
              <a:pPr>
                <a:defRPr/>
              </a:pPr>
              <a:t>‹Nº›</a:t>
            </a:fld>
            <a:endParaRPr lang="es-E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9715E613-F795-47AA-9AEA-1A7CF4C4A307}" type="datetimeFigureOut">
              <a:rPr lang="es-ES"/>
              <a:pPr>
                <a:defRPr/>
              </a:pPr>
              <a:t>20/05/2014</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68354A8F-07C9-4F20-9395-4A3D09C88647}"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9 Marcador de fecha"/>
          <p:cNvSpPr>
            <a:spLocks noGrp="1"/>
          </p:cNvSpPr>
          <p:nvPr>
            <p:ph type="dt" sz="half" idx="10"/>
          </p:nvPr>
        </p:nvSpPr>
        <p:spPr/>
        <p:txBody>
          <a:bodyPr/>
          <a:lstStyle>
            <a:lvl1pPr>
              <a:defRPr/>
            </a:lvl1pPr>
          </a:lstStyle>
          <a:p>
            <a:pPr>
              <a:defRPr/>
            </a:pPr>
            <a:fld id="{2A00B6D6-BD19-4E3A-AF82-F209E506AFAB}" type="datetimeFigureOut">
              <a:rPr lang="es-ES"/>
              <a:pPr>
                <a:defRPr/>
              </a:pPr>
              <a:t>20/05/2014</a:t>
            </a:fld>
            <a:endParaRPr lang="es-ES"/>
          </a:p>
        </p:txBody>
      </p:sp>
      <p:sp>
        <p:nvSpPr>
          <p:cNvPr id="4" name="21 Marcador de pie de página"/>
          <p:cNvSpPr>
            <a:spLocks noGrp="1"/>
          </p:cNvSpPr>
          <p:nvPr>
            <p:ph type="ftr" sz="quarter" idx="11"/>
          </p:nvPr>
        </p:nvSpPr>
        <p:spPr/>
        <p:txBody>
          <a:bodyPr/>
          <a:lstStyle>
            <a:lvl1pPr>
              <a:defRPr/>
            </a:lvl1pPr>
          </a:lstStyle>
          <a:p>
            <a:pPr>
              <a:defRPr/>
            </a:pPr>
            <a:endParaRPr lang="es-ES"/>
          </a:p>
        </p:txBody>
      </p:sp>
      <p:sp>
        <p:nvSpPr>
          <p:cNvPr id="5" name="17 Marcador de número de diapositiva"/>
          <p:cNvSpPr>
            <a:spLocks noGrp="1"/>
          </p:cNvSpPr>
          <p:nvPr>
            <p:ph type="sldNum" sz="quarter" idx="12"/>
          </p:nvPr>
        </p:nvSpPr>
        <p:spPr/>
        <p:txBody>
          <a:bodyPr/>
          <a:lstStyle>
            <a:lvl1pPr>
              <a:defRPr/>
            </a:lvl1pPr>
          </a:lstStyle>
          <a:p>
            <a:pPr>
              <a:defRPr/>
            </a:pPr>
            <a:fld id="{1C39AE1A-6C34-4E98-B7E7-5B8B022C5A40}" type="slidenum">
              <a:rPr lang="es-ES"/>
              <a:pPr>
                <a:defRPr/>
              </a:pPr>
              <a:t>‹Nº›</a:t>
            </a:fld>
            <a:endParaRPr lang="es-E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BB00AEA9-E0F1-4F18-A949-59B691C5C8CA}" type="datetimeFigureOut">
              <a:rPr lang="es-ES"/>
              <a:pPr>
                <a:defRPr/>
              </a:pPr>
              <a:t>20/05/2014</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3DF1757E-E288-4BDC-B9F6-111A06EB2276}" type="slidenum">
              <a:rPr lang="es-ES"/>
              <a:pPr>
                <a:defRPr/>
              </a:pPr>
              <a:t>‹Nº›</a:t>
            </a:fld>
            <a:endParaRPr lang="es-E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BD5A39C4-2557-4FA5-B528-B3C89B7D1E39}" type="datetimeFigureOut">
              <a:rPr lang="es-ES"/>
              <a:pPr>
                <a:defRPr/>
              </a:pPr>
              <a:t>20/05/2014</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6A023022-4562-41C8-9FA8-5AA2D12DE50D}" type="slidenum">
              <a:rPr lang="es-ES"/>
              <a:pPr>
                <a:defRPr/>
              </a:pPr>
              <a:t>‹Nº›</a:t>
            </a:fld>
            <a:endParaRPr lang="es-E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1BE6D79E-D3EF-4A9E-A832-4C6AC974CAA6}" type="datetimeFigureOut">
              <a:rPr lang="es-ES"/>
              <a:pPr>
                <a:defRPr/>
              </a:pPr>
              <a:t>20/05/2014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6EA7994B-5CA9-487D-B59A-AE4416B9E36E}" type="slidenum">
              <a:rPr lang="es-ES"/>
              <a:pPr>
                <a:defRPr/>
              </a:pPr>
              <a:t>‹Nº›</a:t>
            </a:fld>
            <a:endParaRPr lang="es-E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FBC4A30A-D629-4C52-AEDB-E997AAC66B67}" type="datetimeFigureOut">
              <a:rPr lang="es-ES"/>
              <a:pPr>
                <a:defRPr/>
              </a:pPr>
              <a:t>20/05/2014</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79B0A551-98AF-4DF7-A448-90EB49C6AD65}" type="slidenum">
              <a:rPr lang="es-ES"/>
              <a:pPr>
                <a:defRPr/>
              </a:pPr>
              <a:t>‹Nº›</a:t>
            </a:fld>
            <a:endParaRPr lang="es-E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441C8E4C-991B-4675-947E-BAAA9C380ABC}" type="datetimeFigureOut">
              <a:rPr lang="es-ES"/>
              <a:pPr>
                <a:defRPr/>
              </a:pPr>
              <a:t>20/05/2014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237C844C-6041-41CD-81A4-DDD0B7F85939}" type="slidenum">
              <a:rPr lang="es-ES"/>
              <a:pPr>
                <a:defRPr/>
              </a:pPr>
              <a:t>‹Nº›</a:t>
            </a:fld>
            <a:endParaRPr lang="es-E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CAD505B5-6421-4CE9-B611-14CF368D3E6F}" type="datetimeFigureOut">
              <a:rPr lang="es-ES"/>
              <a:pPr>
                <a:defRPr/>
              </a:pPr>
              <a:t>20/05/2014</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7BEA2DE1-B78F-48B3-B8E0-CEBEAE14F304}"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4" name="6 Cheurón"/>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7 Cheurón"/>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1 Título"/>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smtClean="0"/>
              <a:t>Haga clic para modificar el estilo de texto del patrón</a:t>
            </a:r>
          </a:p>
        </p:txBody>
      </p:sp>
      <p:sp>
        <p:nvSpPr>
          <p:cNvPr id="6" name="3 Marcador de fecha"/>
          <p:cNvSpPr>
            <a:spLocks noGrp="1"/>
          </p:cNvSpPr>
          <p:nvPr>
            <p:ph type="dt" sz="half" idx="10"/>
          </p:nvPr>
        </p:nvSpPr>
        <p:spPr/>
        <p:txBody>
          <a:bodyPr/>
          <a:lstStyle>
            <a:lvl1pPr>
              <a:defRPr/>
            </a:lvl1pPr>
            <a:extLst/>
          </a:lstStyle>
          <a:p>
            <a:pPr>
              <a:defRPr/>
            </a:pPr>
            <a:fld id="{21F9E061-02D2-49E9-B270-E029F52FF276}" type="datetimeFigureOut">
              <a:rPr lang="es-ES"/>
              <a:pPr>
                <a:defRPr/>
              </a:pPr>
              <a:t>20/05/2014</a:t>
            </a:fld>
            <a:endParaRPr lang="es-ES"/>
          </a:p>
        </p:txBody>
      </p:sp>
      <p:sp>
        <p:nvSpPr>
          <p:cNvPr id="7" name="4 Marcador de pie de página"/>
          <p:cNvSpPr>
            <a:spLocks noGrp="1"/>
          </p:cNvSpPr>
          <p:nvPr>
            <p:ph type="ftr" sz="quarter" idx="11"/>
          </p:nvPr>
        </p:nvSpPr>
        <p:spPr/>
        <p:txBody>
          <a:bodyPr/>
          <a:lstStyle>
            <a:lvl1pPr>
              <a:defRPr/>
            </a:lvl1pPr>
            <a:extLst/>
          </a:lstStyle>
          <a:p>
            <a:pPr>
              <a:defRPr/>
            </a:pPr>
            <a:endParaRPr lang="es-ES"/>
          </a:p>
        </p:txBody>
      </p:sp>
      <p:sp>
        <p:nvSpPr>
          <p:cNvPr id="8" name="5 Marcador de número de diapositiva"/>
          <p:cNvSpPr>
            <a:spLocks noGrp="1"/>
          </p:cNvSpPr>
          <p:nvPr>
            <p:ph type="sldNum" sz="quarter" idx="12"/>
          </p:nvPr>
        </p:nvSpPr>
        <p:spPr/>
        <p:txBody>
          <a:bodyPr/>
          <a:lstStyle>
            <a:lvl1pPr>
              <a:defRPr/>
            </a:lvl1pPr>
            <a:extLst/>
          </a:lstStyle>
          <a:p>
            <a:pPr>
              <a:defRPr/>
            </a:pPr>
            <a:fld id="{0E1EB66E-F3AB-40D9-B08C-613E0B59951D}" type="slidenum">
              <a:rPr lang="es-ES"/>
              <a:pPr>
                <a:defRPr/>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8" name="7 Título"/>
          <p:cNvSpPr>
            <a:spLocks noGrp="1"/>
          </p:cNvSpPr>
          <p:nvPr>
            <p:ph type="title"/>
          </p:nvPr>
        </p:nvSpPr>
        <p:spPr/>
        <p:txBody>
          <a:bodyPr rtlCol="0"/>
          <a:lstStyle>
            <a:extLst/>
          </a:lstStyle>
          <a:p>
            <a:r>
              <a:rPr lang="es-ES" smtClean="0"/>
              <a:t>Haga clic para modificar el estilo de título del patrón</a:t>
            </a:r>
            <a:endParaRPr lang="en-US"/>
          </a:p>
        </p:txBody>
      </p:sp>
      <p:sp>
        <p:nvSpPr>
          <p:cNvPr id="5" name="4 Marcador de fecha"/>
          <p:cNvSpPr>
            <a:spLocks noGrp="1"/>
          </p:cNvSpPr>
          <p:nvPr>
            <p:ph type="dt" sz="half" idx="10"/>
          </p:nvPr>
        </p:nvSpPr>
        <p:spPr/>
        <p:txBody>
          <a:bodyPr/>
          <a:lstStyle>
            <a:lvl1pPr>
              <a:defRPr/>
            </a:lvl1pPr>
            <a:extLst/>
          </a:lstStyle>
          <a:p>
            <a:pPr>
              <a:defRPr/>
            </a:pPr>
            <a:fld id="{B4EFACEA-957F-4A65-B494-7F3E32C52808}" type="datetimeFigureOut">
              <a:rPr lang="es-ES"/>
              <a:pPr>
                <a:defRPr/>
              </a:pPr>
              <a:t>20/05/2014</a:t>
            </a:fld>
            <a:endParaRPr lang="es-ES"/>
          </a:p>
        </p:txBody>
      </p:sp>
      <p:sp>
        <p:nvSpPr>
          <p:cNvPr id="6" name="5 Marcador de pie de página"/>
          <p:cNvSpPr>
            <a:spLocks noGrp="1"/>
          </p:cNvSpPr>
          <p:nvPr>
            <p:ph type="ftr" sz="quarter" idx="11"/>
          </p:nvPr>
        </p:nvSpPr>
        <p:spPr/>
        <p:txBody>
          <a:bodyPr/>
          <a:lstStyle>
            <a:lvl1pPr>
              <a:defRPr/>
            </a:lvl1pPr>
            <a:extLst/>
          </a:lstStyle>
          <a:p>
            <a:pPr>
              <a:defRPr/>
            </a:pPr>
            <a:endParaRPr lang="es-ES"/>
          </a:p>
        </p:txBody>
      </p:sp>
      <p:sp>
        <p:nvSpPr>
          <p:cNvPr id="7" name="6 Marcador de número de diapositiva"/>
          <p:cNvSpPr>
            <a:spLocks noGrp="1"/>
          </p:cNvSpPr>
          <p:nvPr>
            <p:ph type="sldNum" sz="quarter" idx="12"/>
          </p:nvPr>
        </p:nvSpPr>
        <p:spPr/>
        <p:txBody>
          <a:bodyPr/>
          <a:lstStyle>
            <a:lvl1pPr>
              <a:defRPr/>
            </a:lvl1pPr>
            <a:extLst/>
          </a:lstStyle>
          <a:p>
            <a:pPr>
              <a:defRPr/>
            </a:pPr>
            <a:fld id="{EBB2EF0C-BC3D-4818-9500-5BDBA2DFACB7}" type="slidenum">
              <a:rPr lang="es-ES"/>
              <a:pPr>
                <a:defRPr/>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lstStyle>
            <a:lvl1pPr>
              <a:defRPr/>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F3811C72-241A-42F9-8E09-D562BCA74428}" type="datetimeFigureOut">
              <a:rPr lang="es-ES"/>
              <a:pPr>
                <a:defRPr/>
              </a:pPr>
              <a:t>20/05/2014</a:t>
            </a:fld>
            <a:endParaRPr lang="es-ES"/>
          </a:p>
        </p:txBody>
      </p:sp>
      <p:sp>
        <p:nvSpPr>
          <p:cNvPr id="8" name="7 Marcador de pie de página"/>
          <p:cNvSpPr>
            <a:spLocks noGrp="1"/>
          </p:cNvSpPr>
          <p:nvPr>
            <p:ph type="ftr" sz="quarter" idx="11"/>
          </p:nvPr>
        </p:nvSpPr>
        <p:spPr/>
        <p:txBody>
          <a:bodyPr/>
          <a:lstStyle>
            <a:lvl1pPr>
              <a:defRPr/>
            </a:lvl1pPr>
            <a:extLst/>
          </a:lstStyle>
          <a:p>
            <a:pPr>
              <a:defRPr/>
            </a:pPr>
            <a:endParaRPr lang="es-ES"/>
          </a:p>
        </p:txBody>
      </p:sp>
      <p:sp>
        <p:nvSpPr>
          <p:cNvPr id="9" name="8 Marcador de número de diapositiva"/>
          <p:cNvSpPr>
            <a:spLocks noGrp="1"/>
          </p:cNvSpPr>
          <p:nvPr>
            <p:ph type="sldNum" sz="quarter" idx="12"/>
          </p:nvPr>
        </p:nvSpPr>
        <p:spPr/>
        <p:txBody>
          <a:bodyPr/>
          <a:lstStyle>
            <a:lvl1pPr>
              <a:defRPr/>
            </a:lvl1pPr>
            <a:extLst/>
          </a:lstStyle>
          <a:p>
            <a:pPr>
              <a:defRPr/>
            </a:pPr>
            <a:fld id="{2150FA24-5729-416B-939E-F38007ECD8D3}" type="slidenum">
              <a:rPr lang="es-ES"/>
              <a:pPr>
                <a:defRPr/>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6" name="5 Título"/>
          <p:cNvSpPr>
            <a:spLocks noGrp="1"/>
          </p:cNvSpPr>
          <p:nvPr>
            <p:ph type="title"/>
          </p:nvPr>
        </p:nvSpPr>
        <p:spPr/>
        <p:txBody>
          <a:bodyPr rtlCol="0"/>
          <a:lstStyle>
            <a:extLst/>
          </a:lstStyle>
          <a:p>
            <a:r>
              <a:rPr lang="es-ES" smtClean="0"/>
              <a:t>Haga clic para modificar el estilo de título del patrón</a:t>
            </a:r>
            <a:endParaRPr lang="en-US"/>
          </a:p>
        </p:txBody>
      </p:sp>
      <p:sp>
        <p:nvSpPr>
          <p:cNvPr id="3" name="2 Marcador de fecha"/>
          <p:cNvSpPr>
            <a:spLocks noGrp="1"/>
          </p:cNvSpPr>
          <p:nvPr>
            <p:ph type="dt" sz="half" idx="10"/>
          </p:nvPr>
        </p:nvSpPr>
        <p:spPr/>
        <p:txBody>
          <a:bodyPr/>
          <a:lstStyle>
            <a:lvl1pPr>
              <a:defRPr/>
            </a:lvl1pPr>
            <a:extLst/>
          </a:lstStyle>
          <a:p>
            <a:pPr>
              <a:defRPr/>
            </a:pPr>
            <a:fld id="{61D1B2A5-FB42-4B3B-8AB1-283F9779EDF2}" type="datetimeFigureOut">
              <a:rPr lang="es-ES"/>
              <a:pPr>
                <a:defRPr/>
              </a:pPr>
              <a:t>20/05/2014</a:t>
            </a:fld>
            <a:endParaRPr lang="es-ES"/>
          </a:p>
        </p:txBody>
      </p:sp>
      <p:sp>
        <p:nvSpPr>
          <p:cNvPr id="4" name="3 Marcador de pie de página"/>
          <p:cNvSpPr>
            <a:spLocks noGrp="1"/>
          </p:cNvSpPr>
          <p:nvPr>
            <p:ph type="ftr" sz="quarter" idx="11"/>
          </p:nvPr>
        </p:nvSpPr>
        <p:spPr/>
        <p:txBody>
          <a:bodyPr/>
          <a:lstStyle>
            <a:lvl1pPr>
              <a:defRPr/>
            </a:lvl1pPr>
            <a:extLst/>
          </a:lstStyle>
          <a:p>
            <a:pPr>
              <a:defRPr/>
            </a:pPr>
            <a:endParaRPr lang="es-ES"/>
          </a:p>
        </p:txBody>
      </p:sp>
      <p:sp>
        <p:nvSpPr>
          <p:cNvPr id="5" name="4 Marcador de número de diapositiva"/>
          <p:cNvSpPr>
            <a:spLocks noGrp="1"/>
          </p:cNvSpPr>
          <p:nvPr>
            <p:ph type="sldNum" sz="quarter" idx="12"/>
          </p:nvPr>
        </p:nvSpPr>
        <p:spPr/>
        <p:txBody>
          <a:bodyPr/>
          <a:lstStyle>
            <a:lvl1pPr>
              <a:defRPr/>
            </a:lvl1pPr>
            <a:extLst/>
          </a:lstStyle>
          <a:p>
            <a:pPr>
              <a:defRPr/>
            </a:pPr>
            <a:fld id="{4716FF67-0EFF-4494-9063-22DA818457C8}" type="slidenum">
              <a:rPr lang="es-ES"/>
              <a:pPr>
                <a:defRPr/>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9 Marcador de fecha"/>
          <p:cNvSpPr>
            <a:spLocks noGrp="1"/>
          </p:cNvSpPr>
          <p:nvPr>
            <p:ph type="dt" sz="half" idx="10"/>
          </p:nvPr>
        </p:nvSpPr>
        <p:spPr/>
        <p:txBody>
          <a:bodyPr/>
          <a:lstStyle>
            <a:lvl1pPr>
              <a:defRPr/>
            </a:lvl1pPr>
          </a:lstStyle>
          <a:p>
            <a:pPr>
              <a:defRPr/>
            </a:pPr>
            <a:fld id="{78A5911C-CECC-416F-8B4A-8418CF29A574}" type="datetimeFigureOut">
              <a:rPr lang="es-ES"/>
              <a:pPr>
                <a:defRPr/>
              </a:pPr>
              <a:t>20/05/2014</a:t>
            </a:fld>
            <a:endParaRPr lang="es-ES"/>
          </a:p>
        </p:txBody>
      </p:sp>
      <p:sp>
        <p:nvSpPr>
          <p:cNvPr id="3" name="21 Marcador de pie de página"/>
          <p:cNvSpPr>
            <a:spLocks noGrp="1"/>
          </p:cNvSpPr>
          <p:nvPr>
            <p:ph type="ftr" sz="quarter" idx="11"/>
          </p:nvPr>
        </p:nvSpPr>
        <p:spPr/>
        <p:txBody>
          <a:bodyPr/>
          <a:lstStyle>
            <a:lvl1pPr>
              <a:defRPr/>
            </a:lvl1pPr>
          </a:lstStyle>
          <a:p>
            <a:pPr>
              <a:defRPr/>
            </a:pPr>
            <a:endParaRPr lang="es-ES"/>
          </a:p>
        </p:txBody>
      </p:sp>
      <p:sp>
        <p:nvSpPr>
          <p:cNvPr id="4" name="17 Marcador de número de diapositiva"/>
          <p:cNvSpPr>
            <a:spLocks noGrp="1"/>
          </p:cNvSpPr>
          <p:nvPr>
            <p:ph type="sldNum" sz="quarter" idx="12"/>
          </p:nvPr>
        </p:nvSpPr>
        <p:spPr/>
        <p:txBody>
          <a:bodyPr/>
          <a:lstStyle>
            <a:lvl1pPr>
              <a:defRPr/>
            </a:lvl1pPr>
          </a:lstStyle>
          <a:p>
            <a:pPr>
              <a:defRPr/>
            </a:pPr>
            <a:fld id="{5DF639B4-DBA4-437A-B8C6-35C0761490C5}"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s-ES" smtClean="0"/>
              <a:t>Haga clic para modificar el estilo de título del patrón</a:t>
            </a:r>
            <a:endParaRPr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A3F23F14-57AB-4D6E-BB83-34FEE0EF2675}" type="datetimeFigureOut">
              <a:rPr lang="es-ES"/>
              <a:pPr>
                <a:defRPr/>
              </a:pPr>
              <a:t>20/05/2014</a:t>
            </a:fld>
            <a:endParaRPr lang="es-ES"/>
          </a:p>
        </p:txBody>
      </p:sp>
      <p:sp>
        <p:nvSpPr>
          <p:cNvPr id="6" name="5 Marcador de pie de página"/>
          <p:cNvSpPr>
            <a:spLocks noGrp="1"/>
          </p:cNvSpPr>
          <p:nvPr>
            <p:ph type="ftr" sz="quarter" idx="11"/>
          </p:nvPr>
        </p:nvSpPr>
        <p:spPr/>
        <p:txBody>
          <a:bodyPr/>
          <a:lstStyle>
            <a:lvl1pPr>
              <a:defRPr/>
            </a:lvl1pPr>
            <a:extLst/>
          </a:lstStyle>
          <a:p>
            <a:pPr>
              <a:defRPr/>
            </a:pPr>
            <a:endParaRPr lang="es-ES"/>
          </a:p>
        </p:txBody>
      </p:sp>
      <p:sp>
        <p:nvSpPr>
          <p:cNvPr id="7" name="6 Marcador de número de diapositiva"/>
          <p:cNvSpPr>
            <a:spLocks noGrp="1"/>
          </p:cNvSpPr>
          <p:nvPr>
            <p:ph type="sldNum" sz="quarter" idx="12"/>
          </p:nvPr>
        </p:nvSpPr>
        <p:spPr/>
        <p:txBody>
          <a:bodyPr/>
          <a:lstStyle>
            <a:lvl1pPr>
              <a:defRPr/>
            </a:lvl1pPr>
            <a:extLst/>
          </a:lstStyle>
          <a:p>
            <a:pPr>
              <a:defRPr/>
            </a:pPr>
            <a:fld id="{39061802-0DDC-4104-B7BE-0D38E1E688FD}" type="slidenum">
              <a:rPr lang="es-ES"/>
              <a:pPr>
                <a:defRPr/>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715963" y="3857625"/>
            <a:ext cx="8285162" cy="258762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11 Forma libre"/>
          <p:cNvSpPr>
            <a:spLocks/>
          </p:cNvSpPr>
          <p:nvPr/>
        </p:nvSpPr>
        <p:spPr bwMode="auto">
          <a:xfrm>
            <a:off x="-428625" y="5214938"/>
            <a:ext cx="6357938" cy="128587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4" name="13 Triángulo rectángulo"/>
          <p:cNvSpPr>
            <a:spLocks/>
          </p:cNvSpPr>
          <p:nvPr/>
        </p:nvSpPr>
        <p:spPr bwMode="auto">
          <a:xfrm>
            <a:off x="-6042" y="5357826"/>
            <a:ext cx="5721050" cy="1514295"/>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14 Conector recto"/>
          <p:cNvCxnSpPr>
            <a:endCxn id="22" idx="1"/>
          </p:cNvCxnSpPr>
          <p:nvPr/>
        </p:nvCxnSpPr>
        <p:spPr>
          <a:xfrm>
            <a:off x="-9237" y="5787738"/>
            <a:ext cx="4389309" cy="802769"/>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s-ES" smtClean="0"/>
              <a:t>Haga clic para modificar el estilo de título del patrón</a:t>
            </a:r>
            <a:endParaRPr lang="en-US"/>
          </a:p>
        </p:txBody>
      </p:sp>
      <p:sp>
        <p:nvSpPr>
          <p:cNvPr id="1033" name="29 Marcador de texto"/>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0" name="9 Marcador de fecha"/>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defRPr>
            </a:lvl1pPr>
            <a:extLst/>
          </a:lstStyle>
          <a:p>
            <a:pPr>
              <a:defRPr/>
            </a:pPr>
            <a:fld id="{646A90D4-F58A-4919-8FE4-35C7DA4DEB07}" type="datetimeFigureOut">
              <a:rPr lang="es-ES"/>
              <a:pPr>
                <a:defRPr/>
              </a:pPr>
              <a:t>20/05/2014</a:t>
            </a:fld>
            <a:endParaRPr lang="es-ES"/>
          </a:p>
        </p:txBody>
      </p:sp>
      <p:sp>
        <p:nvSpPr>
          <p:cNvPr id="22" name="21 Marcador de pie de página"/>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dirty="0">
                <a:solidFill>
                  <a:schemeClr val="tx1"/>
                </a:solidFill>
                <a:latin typeface="+mn-lt"/>
              </a:defRPr>
            </a:lvl1pPr>
            <a:extLst/>
          </a:lstStyle>
          <a:p>
            <a:pPr>
              <a:defRPr/>
            </a:pPr>
            <a:endParaRPr lang="es-ES"/>
          </a:p>
        </p:txBody>
      </p:sp>
      <p:sp>
        <p:nvSpPr>
          <p:cNvPr id="18" name="17 Marcador de número de diapositiva"/>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defRPr>
            </a:lvl1pPr>
            <a:extLst/>
          </a:lstStyle>
          <a:p>
            <a:pPr>
              <a:defRPr/>
            </a:pPr>
            <a:fld id="{47BE8034-0827-4EF1-85D5-294DE559E3A7}"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54" r:id="rId3"/>
    <p:sldLayoutId id="2147483783" r:id="rId4"/>
    <p:sldLayoutId id="2147483784" r:id="rId5"/>
    <p:sldLayoutId id="2147483785" r:id="rId6"/>
    <p:sldLayoutId id="2147483786" r:id="rId7"/>
    <p:sldLayoutId id="2147483755" r:id="rId8"/>
    <p:sldLayoutId id="2147483787" r:id="rId9"/>
    <p:sldLayoutId id="2147483788" r:id="rId10"/>
    <p:sldLayoutId id="2147483756" r:id="rId11"/>
    <p:sldLayoutId id="2147483757" r:id="rId12"/>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338"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4339"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7064BC98-CA65-4ABC-AA27-BB9680B98D8D}" type="datetimeFigureOut">
              <a:rPr lang="es-ES"/>
              <a:pPr>
                <a:defRPr/>
              </a:pPr>
              <a:t>20/05/2014</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3388DB3E-2B8D-4765-96BA-415AB2C06687}"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650"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27651"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632F9297-33D9-4AF9-999B-3F405D5D20CE}" type="datetimeFigureOut">
              <a:rPr lang="es-ES"/>
              <a:pPr>
                <a:defRPr/>
              </a:pPr>
              <a:t>20/05/2014</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3C20158-6545-4A72-9324-70EA01AED083}"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0" y="785794"/>
            <a:ext cx="9144000" cy="2033589"/>
          </a:xfrm>
        </p:spPr>
        <p:txBody>
          <a:bodyPr/>
          <a:lstStyle/>
          <a:p>
            <a:pPr algn="ctr" fontAlgn="auto">
              <a:spcAft>
                <a:spcPts val="0"/>
              </a:spcAft>
              <a:defRPr/>
            </a:pPr>
            <a:r>
              <a:rPr lang="en-US" sz="3600" dirty="0" smtClean="0">
                <a:solidFill>
                  <a:schemeClr val="accent1">
                    <a:lumMod val="50000"/>
                  </a:schemeClr>
                </a:solidFill>
                <a:effectLst/>
                <a:latin typeface="Tahoma" pitchFamily="34" charset="0"/>
                <a:ea typeface="Tahoma" pitchFamily="34" charset="0"/>
                <a:cs typeface="Tahoma" pitchFamily="34" charset="0"/>
              </a:rPr>
              <a:t>RETHINK - Reform of Education Thru International Knowledge exchange</a:t>
            </a:r>
            <a:r>
              <a:rPr lang="es-ES" dirty="0" smtClean="0">
                <a:solidFill>
                  <a:schemeClr val="accent1">
                    <a:lumMod val="50000"/>
                  </a:schemeClr>
                </a:solidFill>
                <a:effectLst/>
                <a:latin typeface="Tahoma" pitchFamily="34" charset="0"/>
                <a:ea typeface="Tahoma" pitchFamily="34" charset="0"/>
                <a:cs typeface="Tahoma" pitchFamily="34" charset="0"/>
              </a:rPr>
              <a:t/>
            </a:r>
            <a:br>
              <a:rPr lang="es-ES" dirty="0" smtClean="0">
                <a:solidFill>
                  <a:schemeClr val="accent1">
                    <a:lumMod val="50000"/>
                  </a:schemeClr>
                </a:solidFill>
                <a:effectLst/>
                <a:latin typeface="Tahoma" pitchFamily="34" charset="0"/>
                <a:ea typeface="Tahoma" pitchFamily="34" charset="0"/>
                <a:cs typeface="Tahoma" pitchFamily="34" charset="0"/>
              </a:rPr>
            </a:br>
            <a:endParaRPr lang="es-ES" dirty="0">
              <a:solidFill>
                <a:schemeClr val="accent1">
                  <a:lumMod val="50000"/>
                </a:schemeClr>
              </a:solidFill>
              <a:effectLst/>
              <a:latin typeface="Tahoma" pitchFamily="34" charset="0"/>
              <a:ea typeface="Tahoma" pitchFamily="34" charset="0"/>
              <a:cs typeface="Tahoma" pitchFamily="34" charset="0"/>
            </a:endParaRPr>
          </a:p>
        </p:txBody>
      </p:sp>
      <p:sp>
        <p:nvSpPr>
          <p:cNvPr id="3" name="2 Subtítulo"/>
          <p:cNvSpPr>
            <a:spLocks noGrp="1"/>
          </p:cNvSpPr>
          <p:nvPr>
            <p:ph type="subTitle" idx="1"/>
          </p:nvPr>
        </p:nvSpPr>
        <p:spPr>
          <a:xfrm>
            <a:off x="3929063" y="5800725"/>
            <a:ext cx="5057775" cy="985838"/>
          </a:xfrm>
        </p:spPr>
        <p:txBody>
          <a:bodyPr>
            <a:normAutofit/>
          </a:bodyPr>
          <a:lstStyle/>
          <a:p>
            <a:pPr marR="0">
              <a:lnSpc>
                <a:spcPct val="90000"/>
              </a:lnSpc>
            </a:pPr>
            <a:r>
              <a:rPr lang="en-US" sz="1800" b="1" smtClean="0">
                <a:solidFill>
                  <a:schemeClr val="bg1"/>
                </a:solidFill>
                <a:latin typeface="Tahoma" pitchFamily="34" charset="0"/>
                <a:cs typeface="Tahoma" pitchFamily="34" charset="0"/>
              </a:rPr>
              <a:t>Prof. Fernando Peña López</a:t>
            </a:r>
          </a:p>
          <a:p>
            <a:pPr marR="0">
              <a:lnSpc>
                <a:spcPct val="90000"/>
              </a:lnSpc>
            </a:pPr>
            <a:r>
              <a:rPr lang="en-US" sz="1800" b="1" smtClean="0">
                <a:solidFill>
                  <a:schemeClr val="bg1"/>
                </a:solidFill>
                <a:latin typeface="Tahoma" pitchFamily="34" charset="0"/>
                <a:cs typeface="Tahoma" pitchFamily="34" charset="0"/>
              </a:rPr>
              <a:t>University of A Coruña (Spain)</a:t>
            </a:r>
          </a:p>
          <a:p>
            <a:pPr marR="0">
              <a:lnSpc>
                <a:spcPct val="90000"/>
              </a:lnSpc>
            </a:pPr>
            <a:r>
              <a:rPr lang="en-US" sz="1800" b="1" smtClean="0">
                <a:solidFill>
                  <a:schemeClr val="bg1"/>
                </a:solidFill>
                <a:latin typeface="Tahoma" pitchFamily="34" charset="0"/>
                <a:cs typeface="Tahoma" pitchFamily="34" charset="0"/>
              </a:rPr>
              <a:t>9-11 April 2014 – Kishinev, Moldova</a:t>
            </a:r>
            <a:endParaRPr lang="es-ES" sz="1800" b="1" smtClean="0">
              <a:solidFill>
                <a:schemeClr val="bg1"/>
              </a:solidFill>
              <a:latin typeface="Tahoma" pitchFamily="34" charset="0"/>
              <a:cs typeface="Tahoma" pitchFamily="34" charset="0"/>
            </a:endParaRPr>
          </a:p>
        </p:txBody>
      </p:sp>
      <p:pic>
        <p:nvPicPr>
          <p:cNvPr id="39939" name="Picture 4"/>
          <p:cNvPicPr>
            <a:picLocks noChangeAspect="1" noChangeArrowheads="1"/>
          </p:cNvPicPr>
          <p:nvPr/>
        </p:nvPicPr>
        <p:blipFill>
          <a:blip r:embed="rId2" cstate="print"/>
          <a:srcRect l="9570" t="57188" r="47070" b="18437"/>
          <a:stretch>
            <a:fillRect/>
          </a:stretch>
        </p:blipFill>
        <p:spPr bwMode="auto">
          <a:xfrm>
            <a:off x="285750" y="5786438"/>
            <a:ext cx="2143125" cy="75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71462"/>
            <a:ext cx="9144000" cy="1143000"/>
          </a:xfrm>
        </p:spPr>
        <p:txBody>
          <a:bodyPr/>
          <a:lstStyle/>
          <a:p>
            <a:pPr fontAlgn="auto">
              <a:spcAft>
                <a:spcPts val="0"/>
              </a:spcAft>
              <a:defRPr/>
            </a:pPr>
            <a:r>
              <a:rPr lang="es-ES" dirty="0" smtClean="0"/>
              <a:t>OBJECTIVE</a:t>
            </a:r>
            <a:endParaRPr lang="es-ES" dirty="0"/>
          </a:p>
        </p:txBody>
      </p:sp>
      <p:sp>
        <p:nvSpPr>
          <p:cNvPr id="11" name="10 Rectángulo"/>
          <p:cNvSpPr/>
          <p:nvPr/>
        </p:nvSpPr>
        <p:spPr>
          <a:xfrm>
            <a:off x="0" y="2581275"/>
            <a:ext cx="9144000" cy="2062163"/>
          </a:xfrm>
          <a:prstGeom prst="rect">
            <a:avLst/>
          </a:prstGeom>
        </p:spPr>
        <p:txBody>
          <a:bodyPr>
            <a:spAutoFit/>
          </a:bodyPr>
          <a:lstStyle/>
          <a:p>
            <a:pPr algn="ctr" fontAlgn="auto">
              <a:spcBef>
                <a:spcPts val="0"/>
              </a:spcBef>
              <a:spcAft>
                <a:spcPts val="0"/>
              </a:spcAft>
              <a:defRPr/>
            </a:pPr>
            <a:r>
              <a:rPr lang="en-GB" sz="2800" b="1" u="sng" dirty="0">
                <a:solidFill>
                  <a:schemeClr val="accent4">
                    <a:lumMod val="50000"/>
                  </a:schemeClr>
                </a:solidFill>
                <a:latin typeface="Tahoma" pitchFamily="34" charset="0"/>
                <a:ea typeface="Tahoma" pitchFamily="34" charset="0"/>
                <a:cs typeface="Tahoma" pitchFamily="34" charset="0"/>
              </a:rPr>
              <a:t>Quality of the new programmes</a:t>
            </a:r>
            <a:r>
              <a:rPr lang="en-GB" sz="2800" dirty="0">
                <a:solidFill>
                  <a:schemeClr val="accent4">
                    <a:lumMod val="50000"/>
                  </a:schemeClr>
                </a:solidFill>
                <a:latin typeface="Tahoma" pitchFamily="34" charset="0"/>
                <a:ea typeface="Tahoma" pitchFamily="34" charset="0"/>
                <a:cs typeface="Tahoma" pitchFamily="34" charset="0"/>
              </a:rPr>
              <a:t> </a:t>
            </a:r>
          </a:p>
          <a:p>
            <a:pPr algn="ctr" fontAlgn="auto">
              <a:spcBef>
                <a:spcPts val="0"/>
              </a:spcBef>
              <a:spcAft>
                <a:spcPts val="0"/>
              </a:spcAft>
              <a:defRPr/>
            </a:pPr>
            <a:endParaRPr lang="en-GB" sz="2800" dirty="0">
              <a:solidFill>
                <a:schemeClr val="accent4">
                  <a:lumMod val="50000"/>
                </a:schemeClr>
              </a:solidFill>
              <a:latin typeface="Tahoma" pitchFamily="34" charset="0"/>
              <a:ea typeface="Tahoma" pitchFamily="34" charset="0"/>
              <a:cs typeface="Tahoma" pitchFamily="34" charset="0"/>
            </a:endParaRPr>
          </a:p>
          <a:p>
            <a:pPr algn="ctr" fontAlgn="auto">
              <a:spcBef>
                <a:spcPts val="0"/>
              </a:spcBef>
              <a:spcAft>
                <a:spcPts val="0"/>
              </a:spcAft>
              <a:defRPr/>
            </a:pPr>
            <a:r>
              <a:rPr lang="en-GB" sz="2400" dirty="0">
                <a:solidFill>
                  <a:schemeClr val="accent4">
                    <a:lumMod val="50000"/>
                  </a:schemeClr>
                </a:solidFill>
                <a:latin typeface="Tahoma" pitchFamily="34" charset="0"/>
                <a:ea typeface="Tahoma" pitchFamily="34" charset="0"/>
                <a:cs typeface="Tahoma" pitchFamily="34" charset="0"/>
              </a:rPr>
              <a:t>The quality of the new </a:t>
            </a:r>
            <a:r>
              <a:rPr lang="en-GB" sz="2400" dirty="0" smtClean="0">
                <a:solidFill>
                  <a:schemeClr val="accent4">
                    <a:lumMod val="50000"/>
                  </a:schemeClr>
                </a:solidFill>
                <a:latin typeface="Tahoma" pitchFamily="34" charset="0"/>
                <a:ea typeface="Tahoma" pitchFamily="34" charset="0"/>
                <a:cs typeface="Tahoma" pitchFamily="34" charset="0"/>
              </a:rPr>
              <a:t>joint </a:t>
            </a:r>
            <a:r>
              <a:rPr lang="en-GB" sz="2400" dirty="0">
                <a:solidFill>
                  <a:schemeClr val="accent4">
                    <a:lumMod val="50000"/>
                  </a:schemeClr>
                </a:solidFill>
                <a:latin typeface="Tahoma" pitchFamily="34" charset="0"/>
                <a:ea typeface="Tahoma" pitchFamily="34" charset="0"/>
                <a:cs typeface="Tahoma" pitchFamily="34" charset="0"/>
              </a:rPr>
              <a:t>programmes should be assured by means equivalent to those required for approving any official programme within the EHEA. </a:t>
            </a:r>
          </a:p>
        </p:txBody>
      </p:sp>
      <p:sp>
        <p:nvSpPr>
          <p:cNvPr id="12" name="11 Flecha abajo"/>
          <p:cNvSpPr/>
          <p:nvPr/>
        </p:nvSpPr>
        <p:spPr>
          <a:xfrm>
            <a:off x="4071938" y="1296988"/>
            <a:ext cx="1000125" cy="1000125"/>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wipe(down)">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wipe(down)">
                                      <p:cBhvr>
                                        <p:cTn id="17"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n-GB" sz="2000" dirty="0" smtClean="0"/>
              <a:t>HOW TO ASSURE THAT A QUALITY ASSESSMENT ACCORDING TO THE EU STANDARDS IS IMPLEMENTED IN ALL THE PARTNER INSTITUTIONS?</a:t>
            </a:r>
            <a:endParaRPr lang="en-US" sz="2000" dirty="0"/>
          </a:p>
        </p:txBody>
      </p:sp>
      <p:sp>
        <p:nvSpPr>
          <p:cNvPr id="3" name="2 Flecha abajo"/>
          <p:cNvSpPr/>
          <p:nvPr/>
        </p:nvSpPr>
        <p:spPr>
          <a:xfrm>
            <a:off x="4139952" y="1340768"/>
            <a:ext cx="1000125" cy="1000125"/>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Rectángulo"/>
          <p:cNvSpPr/>
          <p:nvPr/>
        </p:nvSpPr>
        <p:spPr>
          <a:xfrm>
            <a:off x="-252536" y="2708920"/>
            <a:ext cx="9396536" cy="2877711"/>
          </a:xfrm>
          <a:prstGeom prst="rect">
            <a:avLst/>
          </a:prstGeom>
        </p:spPr>
        <p:txBody>
          <a:bodyPr wrap="square">
            <a:spAutoFit/>
          </a:bodyPr>
          <a:lstStyle/>
          <a:p>
            <a:pPr marL="914400" lvl="1" indent="-457200">
              <a:buFontTx/>
              <a:buAutoNum type="arabicPeriod"/>
            </a:pPr>
            <a:r>
              <a:rPr lang="en-GB" sz="2400" dirty="0" smtClean="0">
                <a:solidFill>
                  <a:schemeClr val="accent1">
                    <a:lumMod val="50000"/>
                  </a:schemeClr>
                </a:solidFill>
                <a:latin typeface="Tahoma" pitchFamily="34" charset="0"/>
                <a:ea typeface="Tahoma" pitchFamily="34" charset="0"/>
                <a:cs typeface="Tahoma" pitchFamily="34" charset="0"/>
              </a:rPr>
              <a:t>The first step to take will be to explain, by all the available means, the role and significance of </a:t>
            </a:r>
            <a:r>
              <a:rPr lang="en-GB" sz="2400" dirty="0" smtClean="0">
                <a:solidFill>
                  <a:schemeClr val="accent1">
                    <a:lumMod val="50000"/>
                  </a:schemeClr>
                </a:solidFill>
                <a:latin typeface="Tahoma" pitchFamily="34" charset="0"/>
                <a:ea typeface="Tahoma" pitchFamily="34" charset="0"/>
                <a:cs typeface="Tahoma" pitchFamily="34" charset="0"/>
              </a:rPr>
              <a:t>what QAS is intended to be in </a:t>
            </a:r>
            <a:r>
              <a:rPr lang="en-GB" sz="2400" dirty="0" smtClean="0">
                <a:solidFill>
                  <a:schemeClr val="accent1">
                    <a:lumMod val="50000"/>
                  </a:schemeClr>
                </a:solidFill>
                <a:latin typeface="Tahoma" pitchFamily="34" charset="0"/>
                <a:ea typeface="Tahoma" pitchFamily="34" charset="0"/>
                <a:cs typeface="Tahoma" pitchFamily="34" charset="0"/>
              </a:rPr>
              <a:t>the frame of the EHEA. </a:t>
            </a:r>
          </a:p>
          <a:p>
            <a:pPr marL="914400" lvl="1" indent="-457200">
              <a:buFontTx/>
              <a:buAutoNum type="arabicPeriod"/>
            </a:pPr>
            <a:endParaRPr lang="en-GB" sz="2400" dirty="0" smtClean="0">
              <a:solidFill>
                <a:schemeClr val="accent1">
                  <a:lumMod val="50000"/>
                </a:schemeClr>
              </a:solidFill>
              <a:latin typeface="Tahoma" pitchFamily="34" charset="0"/>
              <a:ea typeface="Tahoma" pitchFamily="34" charset="0"/>
              <a:cs typeface="Tahoma" pitchFamily="34" charset="0"/>
            </a:endParaRPr>
          </a:p>
          <a:p>
            <a:pPr marL="914400" lvl="1" indent="-457200">
              <a:buFontTx/>
              <a:buAutoNum type="arabicPeriod"/>
            </a:pPr>
            <a:r>
              <a:rPr lang="en-GB" sz="2400" dirty="0" smtClean="0">
                <a:solidFill>
                  <a:schemeClr val="accent1">
                    <a:lumMod val="50000"/>
                  </a:schemeClr>
                </a:solidFill>
                <a:latin typeface="Tahoma" pitchFamily="34" charset="0"/>
                <a:ea typeface="Tahoma" pitchFamily="34" charset="0"/>
                <a:cs typeface="Tahoma" pitchFamily="34" charset="0"/>
              </a:rPr>
              <a:t>At the same time, organisation should get to know the current formal QAS </a:t>
            </a:r>
            <a:r>
              <a:rPr lang="en-GB" sz="2400" dirty="0" smtClean="0">
                <a:solidFill>
                  <a:schemeClr val="accent1">
                    <a:lumMod val="50000"/>
                  </a:schemeClr>
                </a:solidFill>
                <a:latin typeface="Tahoma" pitchFamily="34" charset="0"/>
                <a:ea typeface="Tahoma" pitchFamily="34" charset="0"/>
                <a:cs typeface="Tahoma" pitchFamily="34" charset="0"/>
              </a:rPr>
              <a:t>characteristics at </a:t>
            </a:r>
            <a:r>
              <a:rPr lang="en-GB" sz="2400" dirty="0" smtClean="0">
                <a:solidFill>
                  <a:schemeClr val="accent1">
                    <a:lumMod val="50000"/>
                  </a:schemeClr>
                </a:solidFill>
                <a:latin typeface="Tahoma" pitchFamily="34" charset="0"/>
                <a:ea typeface="Tahoma" pitchFamily="34" charset="0"/>
                <a:cs typeface="Tahoma" pitchFamily="34" charset="0"/>
              </a:rPr>
              <a:t>the PC </a:t>
            </a:r>
            <a:r>
              <a:rPr lang="en-GB" sz="2400" dirty="0" smtClean="0">
                <a:solidFill>
                  <a:schemeClr val="accent1">
                    <a:lumMod val="50000"/>
                  </a:schemeClr>
                </a:solidFill>
                <a:latin typeface="Tahoma" pitchFamily="34" charset="0"/>
                <a:ea typeface="Tahoma" pitchFamily="34" charset="0"/>
                <a:cs typeface="Tahoma" pitchFamily="34" charset="0"/>
              </a:rPr>
              <a:t>institutions, providing that they have one model of their own.</a:t>
            </a:r>
            <a:endParaRPr lang="es-ES" sz="2400" dirty="0" smtClean="0">
              <a:solidFill>
                <a:schemeClr val="accent1">
                  <a:lumMod val="50000"/>
                </a:schemeClr>
              </a:solidFill>
              <a:latin typeface="Tahoma" pitchFamily="34" charset="0"/>
              <a:ea typeface="Tahoma" pitchFamily="34" charset="0"/>
              <a:cs typeface="Tahoma" pitchFamily="34" charset="0"/>
            </a:endParaRPr>
          </a:p>
          <a:p>
            <a:pPr marL="914400" lvl="1" indent="-457200"/>
            <a:endParaRPr lang="es-ES" sz="1300" dirty="0">
              <a:solidFill>
                <a:srgbClr val="002060"/>
              </a:solidFill>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n-GB" sz="2000" dirty="0" smtClean="0"/>
              <a:t>HOW TO ASSURE THAT A QUALITY ASSESSMENT ACCORDING TO THE EU STANDARDS IS IMPLEMENTED IN ALL THE PARTNER INSTITUTIONS?</a:t>
            </a:r>
            <a:endParaRPr lang="en-US" sz="2000" dirty="0"/>
          </a:p>
        </p:txBody>
      </p:sp>
      <p:sp>
        <p:nvSpPr>
          <p:cNvPr id="3" name="2 Flecha abajo"/>
          <p:cNvSpPr/>
          <p:nvPr/>
        </p:nvSpPr>
        <p:spPr>
          <a:xfrm>
            <a:off x="4139952" y="1340768"/>
            <a:ext cx="1000125" cy="1000125"/>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4" name="3 Rectángulo"/>
          <p:cNvSpPr/>
          <p:nvPr/>
        </p:nvSpPr>
        <p:spPr>
          <a:xfrm>
            <a:off x="0" y="2564904"/>
            <a:ext cx="9144000" cy="369332"/>
          </a:xfrm>
          <a:prstGeom prst="rect">
            <a:avLst/>
          </a:prstGeom>
        </p:spPr>
        <p:txBody>
          <a:bodyPr wrap="square">
            <a:spAutoFit/>
          </a:bodyPr>
          <a:lstStyle/>
          <a:p>
            <a:pPr marL="457200" indent="-457200">
              <a:buFont typeface="+mj-lt"/>
              <a:buAutoNum type="arabicPeriod" startAt="2"/>
            </a:pPr>
            <a:endParaRPr lang="en-US" dirty="0"/>
          </a:p>
        </p:txBody>
      </p:sp>
      <p:sp>
        <p:nvSpPr>
          <p:cNvPr id="5" name="4 Rectángulo"/>
          <p:cNvSpPr/>
          <p:nvPr/>
        </p:nvSpPr>
        <p:spPr>
          <a:xfrm>
            <a:off x="539552" y="2551837"/>
            <a:ext cx="8604448" cy="3170099"/>
          </a:xfrm>
          <a:prstGeom prst="rect">
            <a:avLst/>
          </a:prstGeom>
        </p:spPr>
        <p:txBody>
          <a:bodyPr wrap="square">
            <a:spAutoFit/>
          </a:bodyPr>
          <a:lstStyle/>
          <a:p>
            <a:pPr marL="514350" indent="-514350">
              <a:buFont typeface="+mj-lt"/>
              <a:buAutoNum type="arabicPeriod" startAt="3"/>
            </a:pPr>
            <a:r>
              <a:rPr lang="en-GB" sz="2000" dirty="0" smtClean="0">
                <a:solidFill>
                  <a:schemeClr val="accent1">
                    <a:lumMod val="50000"/>
                  </a:schemeClr>
                </a:solidFill>
                <a:latin typeface="Tahoma" pitchFamily="34" charset="0"/>
                <a:ea typeface="Tahoma" pitchFamily="34" charset="0"/>
                <a:cs typeface="Tahoma" pitchFamily="34" charset="0"/>
              </a:rPr>
              <a:t>Draw up a document with principles and guidelines for implementing a QAS in the PC institutions. This document is intended to be a guide for the PC institutions to design and approve their own internal </a:t>
            </a:r>
            <a:r>
              <a:rPr lang="en-GB" sz="2000" dirty="0" smtClean="0">
                <a:solidFill>
                  <a:schemeClr val="accent1">
                    <a:lumMod val="50000"/>
                  </a:schemeClr>
                </a:solidFill>
                <a:latin typeface="Tahoma" pitchFamily="34" charset="0"/>
                <a:ea typeface="Tahoma" pitchFamily="34" charset="0"/>
                <a:cs typeface="Tahoma" pitchFamily="34" charset="0"/>
              </a:rPr>
              <a:t>QAS according to the EHEA standards.</a:t>
            </a:r>
            <a:endParaRPr lang="en-GB" sz="2000" dirty="0" smtClean="0">
              <a:solidFill>
                <a:schemeClr val="accent1">
                  <a:lumMod val="50000"/>
                </a:schemeClr>
              </a:solidFill>
              <a:latin typeface="Tahoma" pitchFamily="34" charset="0"/>
              <a:ea typeface="Tahoma" pitchFamily="34" charset="0"/>
              <a:cs typeface="Tahoma" pitchFamily="34" charset="0"/>
            </a:endParaRPr>
          </a:p>
          <a:p>
            <a:pPr marL="514350" indent="-514350">
              <a:buFont typeface="+mj-lt"/>
              <a:buAutoNum type="arabicPeriod" startAt="3"/>
            </a:pPr>
            <a:endParaRPr lang="en-GB" sz="2000" dirty="0" smtClean="0">
              <a:solidFill>
                <a:schemeClr val="accent1">
                  <a:lumMod val="50000"/>
                </a:schemeClr>
              </a:solidFill>
              <a:latin typeface="Tahoma" pitchFamily="34" charset="0"/>
              <a:ea typeface="Tahoma" pitchFamily="34" charset="0"/>
              <a:cs typeface="Tahoma" pitchFamily="34" charset="0"/>
            </a:endParaRPr>
          </a:p>
          <a:p>
            <a:pPr marL="1428750" lvl="2" indent="-514350">
              <a:buFont typeface="Wingdings" pitchFamily="2" charset="2"/>
              <a:buChar char="Ø"/>
            </a:pPr>
            <a:r>
              <a:rPr lang="en-GB" sz="2000" dirty="0" smtClean="0">
                <a:solidFill>
                  <a:schemeClr val="accent1">
                    <a:lumMod val="50000"/>
                  </a:schemeClr>
                </a:solidFill>
                <a:latin typeface="Tahoma" pitchFamily="34" charset="0"/>
                <a:ea typeface="Tahoma" pitchFamily="34" charset="0"/>
                <a:cs typeface="Tahoma" pitchFamily="34" charset="0"/>
              </a:rPr>
              <a:t>Within the limits of the guidelines, each PC institution will have some room to decide the better way to implement and reach internally the quality goals expressed in the document. Suitable courses, activities and materials will be organized for staff and students to make them familiar with QAS</a:t>
            </a:r>
            <a:endParaRPr lang="es-ES" sz="2800" dirty="0" smtClean="0">
              <a:solidFill>
                <a:schemeClr val="accent1">
                  <a:lumMod val="50000"/>
                </a:schemeClr>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n-GB" sz="2000" dirty="0" smtClean="0"/>
              <a:t>HOW TO ASSURE THAT A QUALITY ASSESSMENT ACCORDING TO THE EU STANDARDS IS IMPLEMENTED IN ALL THE PARTNER INSTITUTIONS?</a:t>
            </a:r>
            <a:endParaRPr lang="en-US" sz="2000" dirty="0"/>
          </a:p>
        </p:txBody>
      </p:sp>
      <p:sp>
        <p:nvSpPr>
          <p:cNvPr id="3" name="2 Flecha abajo"/>
          <p:cNvSpPr/>
          <p:nvPr/>
        </p:nvSpPr>
        <p:spPr>
          <a:xfrm>
            <a:off x="4139952" y="1340768"/>
            <a:ext cx="1000125" cy="1000125"/>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4" name="3 Rectángulo"/>
          <p:cNvSpPr/>
          <p:nvPr/>
        </p:nvSpPr>
        <p:spPr>
          <a:xfrm>
            <a:off x="0" y="2782669"/>
            <a:ext cx="9144000" cy="461665"/>
          </a:xfrm>
          <a:prstGeom prst="rect">
            <a:avLst/>
          </a:prstGeom>
        </p:spPr>
        <p:txBody>
          <a:bodyPr wrap="square">
            <a:spAutoFit/>
          </a:bodyPr>
          <a:lstStyle/>
          <a:p>
            <a:pPr marL="914400" lvl="1" indent="-457200">
              <a:buFont typeface="+mj-lt"/>
              <a:buAutoNum type="arabicPeriod" startAt="3"/>
            </a:pPr>
            <a:endParaRPr lang="es-ES" sz="2400" dirty="0">
              <a:solidFill>
                <a:srgbClr val="002060"/>
              </a:solidFill>
              <a:latin typeface="Tahoma" pitchFamily="34" charset="0"/>
              <a:cs typeface="Tahoma" pitchFamily="34" charset="0"/>
            </a:endParaRPr>
          </a:p>
        </p:txBody>
      </p:sp>
      <p:sp>
        <p:nvSpPr>
          <p:cNvPr id="5" name="4 Rectángulo"/>
          <p:cNvSpPr/>
          <p:nvPr/>
        </p:nvSpPr>
        <p:spPr>
          <a:xfrm>
            <a:off x="323528" y="2564904"/>
            <a:ext cx="8568952" cy="1938992"/>
          </a:xfrm>
          <a:prstGeom prst="rect">
            <a:avLst/>
          </a:prstGeom>
        </p:spPr>
        <p:txBody>
          <a:bodyPr wrap="square">
            <a:spAutoFit/>
          </a:bodyPr>
          <a:lstStyle/>
          <a:p>
            <a:pPr marL="457200" indent="-457200" fontAlgn="auto">
              <a:spcBef>
                <a:spcPts val="0"/>
              </a:spcBef>
              <a:spcAft>
                <a:spcPts val="0"/>
              </a:spcAft>
              <a:buFont typeface="+mj-lt"/>
              <a:buAutoNum type="arabicPeriod" startAt="4"/>
              <a:defRPr/>
            </a:pPr>
            <a:r>
              <a:rPr lang="en-US" sz="2400" dirty="0" smtClean="0">
                <a:solidFill>
                  <a:schemeClr val="accent1">
                    <a:lumMod val="50000"/>
                  </a:schemeClr>
                </a:solidFill>
                <a:latin typeface="Tahoma" pitchFamily="34" charset="0"/>
                <a:ea typeface="Tahoma" pitchFamily="34" charset="0"/>
                <a:cs typeface="Tahoma" pitchFamily="34" charset="0"/>
              </a:rPr>
              <a:t>The Quality Control Council will support the PC institutions effort in order to introduce an internal QAS. At the same time, </a:t>
            </a:r>
            <a:r>
              <a:rPr lang="en-GB" sz="2400" dirty="0" smtClean="0">
                <a:solidFill>
                  <a:schemeClr val="accent1">
                    <a:lumMod val="50000"/>
                  </a:schemeClr>
                </a:solidFill>
                <a:latin typeface="Tahoma" pitchFamily="34" charset="0"/>
                <a:ea typeface="Tahoma" pitchFamily="34" charset="0"/>
                <a:cs typeface="Tahoma" pitchFamily="34" charset="0"/>
              </a:rPr>
              <a:t>the consistency between any PC institution decision and the principles and guidelines for quality assurance will be assessed by the Quality Control Council.</a:t>
            </a:r>
            <a:endParaRPr lang="es-ES" sz="2400" dirty="0">
              <a:solidFill>
                <a:schemeClr val="accent1">
                  <a:lumMod val="50000"/>
                </a:schemeClr>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What is quality?</a:t>
            </a:r>
            <a:endParaRPr lang="en-US" dirty="0"/>
          </a:p>
        </p:txBody>
      </p:sp>
      <p:sp>
        <p:nvSpPr>
          <p:cNvPr id="6" name="5 CuadroTexto"/>
          <p:cNvSpPr txBox="1"/>
          <p:nvPr/>
        </p:nvSpPr>
        <p:spPr>
          <a:xfrm>
            <a:off x="611560" y="1484784"/>
            <a:ext cx="8136904" cy="3693319"/>
          </a:xfrm>
          <a:prstGeom prst="rect">
            <a:avLst/>
          </a:prstGeom>
          <a:noFill/>
        </p:spPr>
        <p:txBody>
          <a:bodyPr wrap="square" rtlCol="0">
            <a:spAutoFit/>
          </a:bodyPr>
          <a:lstStyle/>
          <a:p>
            <a:pPr marL="72000">
              <a:buFont typeface="Wingdings" pitchFamily="2" charset="2"/>
              <a:buChar char="Ø"/>
            </a:pPr>
            <a:r>
              <a:rPr lang="en-US" dirty="0" smtClean="0"/>
              <a:t> The word “quality” has not a peculiar meaning within the higher education context</a:t>
            </a:r>
          </a:p>
          <a:p>
            <a:pPr marL="72000">
              <a:buFont typeface="Wingdings" pitchFamily="2" charset="2"/>
              <a:buChar char="Ø"/>
            </a:pPr>
            <a:endParaRPr lang="en-US" dirty="0" smtClean="0"/>
          </a:p>
          <a:p>
            <a:pPr marL="529200" lvl="1"/>
            <a:r>
              <a:rPr lang="en-US" dirty="0" smtClean="0"/>
              <a:t>It refers to the position that a reality has in comparison with an ideal situation of excellence….The nearer that reality is to the ideal of excellence the more quality it has.</a:t>
            </a:r>
          </a:p>
          <a:p>
            <a:pPr marL="72000">
              <a:buFont typeface="Wingdings" pitchFamily="2" charset="2"/>
              <a:buChar char="Ø"/>
            </a:pPr>
            <a:endParaRPr lang="en-US" dirty="0" smtClean="0"/>
          </a:p>
          <a:p>
            <a:pPr marL="72000">
              <a:buFont typeface="Wingdings" pitchFamily="2" charset="2"/>
              <a:buChar char="Ø"/>
            </a:pPr>
            <a:r>
              <a:rPr lang="en-US" dirty="0" smtClean="0"/>
              <a:t> So, in our context, it refers to the distance that a university, its staff, </a:t>
            </a:r>
            <a:r>
              <a:rPr lang="en-US" dirty="0" err="1" smtClean="0"/>
              <a:t>programmes</a:t>
            </a:r>
            <a:r>
              <a:rPr lang="en-US" dirty="0" smtClean="0"/>
              <a:t>, research, international mobility keeps from that ideal of </a:t>
            </a:r>
            <a:r>
              <a:rPr lang="en-US" i="1" u="sng" dirty="0" smtClean="0"/>
              <a:t>the excellent higher education </a:t>
            </a:r>
            <a:r>
              <a:rPr lang="en-US" i="1" u="sng" dirty="0" smtClean="0"/>
              <a:t>institution</a:t>
            </a:r>
            <a:endParaRPr lang="en-US" dirty="0" smtClean="0"/>
          </a:p>
          <a:p>
            <a:pPr marL="72000">
              <a:buFont typeface="Wingdings" pitchFamily="2" charset="2"/>
              <a:buChar char="Ø"/>
            </a:pPr>
            <a:endParaRPr lang="en-US" dirty="0" smtClean="0"/>
          </a:p>
          <a:p>
            <a:pPr marL="529200" lvl="1"/>
            <a:r>
              <a:rPr lang="en-US" dirty="0" smtClean="0"/>
              <a:t>Being a distance from an ideal situation, the quality of a university could be </a:t>
            </a:r>
            <a:r>
              <a:rPr lang="en-US" u="sng" dirty="0" smtClean="0"/>
              <a:t>measured</a:t>
            </a:r>
            <a:r>
              <a:rPr lang="en-US" dirty="0" smtClean="0"/>
              <a:t> and </a:t>
            </a:r>
            <a:r>
              <a:rPr lang="en-US" u="sng" dirty="0" smtClean="0"/>
              <a:t>assessed</a:t>
            </a:r>
            <a:r>
              <a:rPr lang="en-US" dirty="0" smtClean="0"/>
              <a:t>.</a:t>
            </a:r>
            <a:endParaRPr lang="en-US" dirty="0"/>
          </a:p>
        </p:txBody>
      </p:sp>
      <p:sp>
        <p:nvSpPr>
          <p:cNvPr id="7" name="6 Flecha curvada hacia la derecha"/>
          <p:cNvSpPr/>
          <p:nvPr/>
        </p:nvSpPr>
        <p:spPr>
          <a:xfrm>
            <a:off x="899592" y="2132856"/>
            <a:ext cx="216024" cy="72008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7 Flecha curvada hacia la derecha"/>
          <p:cNvSpPr/>
          <p:nvPr/>
        </p:nvSpPr>
        <p:spPr>
          <a:xfrm>
            <a:off x="827584" y="4293096"/>
            <a:ext cx="216024" cy="72008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p:cNvSpPr>
          <p:nvPr>
            <p:ph type="title" idx="4294967295"/>
          </p:nvPr>
        </p:nvSpPr>
        <p:spPr bwMode="auto">
          <a:noFill/>
        </p:spPr>
        <p:txBody>
          <a:bodyPr wrap="square" lIns="91440" tIns="45720" rIns="91440" bIns="45720" numCol="1" anchorCtr="0" compatLnSpc="1">
            <a:prstTxWarp prst="textNoShape">
              <a:avLst/>
            </a:prstTxWarp>
            <a:normAutofit fontScale="90000"/>
          </a:bodyPr>
          <a:lstStyle/>
          <a:p>
            <a:pPr algn="ctr"/>
            <a:r>
              <a:rPr lang="es-ES_tradnl" sz="3700" dirty="0" err="1" smtClean="0">
                <a:effectLst/>
              </a:rPr>
              <a:t>The</a:t>
            </a:r>
            <a:r>
              <a:rPr lang="es-ES_tradnl" sz="3700" dirty="0" smtClean="0">
                <a:effectLst/>
              </a:rPr>
              <a:t> </a:t>
            </a:r>
            <a:r>
              <a:rPr lang="es-ES_tradnl" sz="3700" dirty="0" err="1" smtClean="0">
                <a:effectLst/>
              </a:rPr>
              <a:t>evolution</a:t>
            </a:r>
            <a:r>
              <a:rPr lang="es-ES_tradnl" sz="3700" dirty="0" smtClean="0">
                <a:effectLst/>
              </a:rPr>
              <a:t> of </a:t>
            </a:r>
            <a:r>
              <a:rPr lang="es-ES_tradnl" sz="3700" dirty="0" err="1" smtClean="0">
                <a:effectLst/>
              </a:rPr>
              <a:t>quality</a:t>
            </a:r>
            <a:r>
              <a:rPr lang="es-ES_tradnl" sz="3700" dirty="0" smtClean="0">
                <a:effectLst/>
              </a:rPr>
              <a:t> </a:t>
            </a:r>
            <a:r>
              <a:rPr lang="es-ES_tradnl" sz="3700" dirty="0" err="1" smtClean="0">
                <a:effectLst/>
              </a:rPr>
              <a:t>assessment</a:t>
            </a:r>
            <a:r>
              <a:rPr lang="es-ES_tradnl" sz="3700" dirty="0" smtClean="0">
                <a:effectLst/>
              </a:rPr>
              <a:t> at </a:t>
            </a:r>
            <a:r>
              <a:rPr lang="es-ES_tradnl" sz="3700" dirty="0" err="1" smtClean="0">
                <a:effectLst/>
              </a:rPr>
              <a:t>the</a:t>
            </a:r>
            <a:r>
              <a:rPr lang="es-ES_tradnl" sz="3700" dirty="0" smtClean="0">
                <a:effectLst/>
              </a:rPr>
              <a:t> EU </a:t>
            </a:r>
            <a:r>
              <a:rPr lang="es-ES_tradnl" sz="3700" dirty="0" err="1" smtClean="0">
                <a:effectLst/>
              </a:rPr>
              <a:t>universities</a:t>
            </a:r>
            <a:endParaRPr lang="es-ES" sz="3700" dirty="0" smtClean="0">
              <a:effectLst/>
            </a:endParaRPr>
          </a:p>
        </p:txBody>
      </p:sp>
      <p:sp>
        <p:nvSpPr>
          <p:cNvPr id="53251" name="Rectangle 3"/>
          <p:cNvSpPr>
            <a:spLocks noGrp="1"/>
          </p:cNvSpPr>
          <p:nvPr>
            <p:ph type="body" idx="4294967295"/>
          </p:nvPr>
        </p:nvSpPr>
        <p:spPr/>
        <p:txBody>
          <a:bodyPr/>
          <a:lstStyle/>
          <a:p>
            <a:pPr>
              <a:lnSpc>
                <a:spcPct val="80000"/>
              </a:lnSpc>
            </a:pPr>
            <a:endParaRPr lang="en-GB" sz="2300" dirty="0" smtClean="0"/>
          </a:p>
          <a:p>
            <a:pPr>
              <a:lnSpc>
                <a:spcPct val="80000"/>
              </a:lnSpc>
            </a:pPr>
            <a:r>
              <a:rPr lang="en-GB" sz="2300" dirty="0" smtClean="0"/>
              <a:t>Quality is not a new concept in </a:t>
            </a:r>
            <a:r>
              <a:rPr lang="en-GB" sz="2300" dirty="0" smtClean="0"/>
              <a:t>academia. On the opposite, it has been a </a:t>
            </a:r>
            <a:r>
              <a:rPr lang="en-GB" sz="2300" dirty="0" smtClean="0"/>
              <a:t>purpose of the academic community </a:t>
            </a:r>
            <a:r>
              <a:rPr lang="en-GB" sz="2300" dirty="0" smtClean="0"/>
              <a:t>since</a:t>
            </a:r>
            <a:r>
              <a:rPr lang="en-GB" sz="2300" dirty="0" smtClean="0"/>
              <a:t> </a:t>
            </a:r>
            <a:r>
              <a:rPr lang="en-GB" sz="2300" dirty="0" smtClean="0"/>
              <a:t>the first days of the modern </a:t>
            </a:r>
            <a:r>
              <a:rPr lang="en-GB" sz="2300" dirty="0" smtClean="0"/>
              <a:t>university</a:t>
            </a:r>
          </a:p>
          <a:p>
            <a:pPr>
              <a:lnSpc>
                <a:spcPct val="80000"/>
              </a:lnSpc>
            </a:pPr>
            <a:endParaRPr lang="en-GB" sz="2300" dirty="0" smtClean="0"/>
          </a:p>
          <a:p>
            <a:pPr lvl="1">
              <a:lnSpc>
                <a:spcPct val="80000"/>
              </a:lnSpc>
            </a:pPr>
            <a:r>
              <a:rPr lang="en-GB" sz="2000" dirty="0" smtClean="0"/>
              <a:t>Quality was an integral part of the academic community’s quest for truth and the higher good</a:t>
            </a:r>
          </a:p>
          <a:p>
            <a:pPr lvl="1">
              <a:lnSpc>
                <a:spcPct val="80000"/>
              </a:lnSpc>
            </a:pPr>
            <a:endParaRPr lang="en-GB" sz="2000" dirty="0" smtClean="0"/>
          </a:p>
          <a:p>
            <a:pPr lvl="1">
              <a:lnSpc>
                <a:spcPct val="80000"/>
              </a:lnSpc>
            </a:pPr>
            <a:r>
              <a:rPr lang="en-GB" sz="2000" dirty="0" smtClean="0"/>
              <a:t>Quality was supported and controlled by an informal process of self-regulation in the community</a:t>
            </a:r>
          </a:p>
          <a:p>
            <a:pPr>
              <a:lnSpc>
                <a:spcPct val="80000"/>
              </a:lnSpc>
            </a:pPr>
            <a:endParaRPr lang="en-GB" sz="2300" dirty="0" smtClean="0"/>
          </a:p>
          <a:p>
            <a:pPr>
              <a:lnSpc>
                <a:spcPct val="80000"/>
              </a:lnSpc>
            </a:pPr>
            <a:r>
              <a:rPr lang="en-GB" sz="2300" dirty="0" smtClean="0"/>
              <a:t>Hence, quality is an integrative part of the academic core value </a:t>
            </a:r>
            <a:r>
              <a:rPr lang="en-GB" sz="2300" dirty="0" smtClean="0"/>
              <a:t>system</a:t>
            </a:r>
            <a:endParaRPr lang="es-ES" sz="23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p:cNvSpPr>
          <p:nvPr>
            <p:ph type="title" idx="4294967295"/>
          </p:nvPr>
        </p:nvSpPr>
        <p:spPr bwMode="auto">
          <a:noFill/>
        </p:spPr>
        <p:txBody>
          <a:bodyPr wrap="square" lIns="91440" tIns="45720" rIns="91440" bIns="45720" numCol="1" anchorCtr="0" compatLnSpc="1">
            <a:prstTxWarp prst="textNoShape">
              <a:avLst/>
            </a:prstTxWarp>
            <a:normAutofit fontScale="90000"/>
          </a:bodyPr>
          <a:lstStyle/>
          <a:p>
            <a:pPr algn="ctr"/>
            <a:r>
              <a:rPr lang="es-ES_tradnl" sz="3700" smtClean="0">
                <a:effectLst/>
              </a:rPr>
              <a:t>The evolution of quality assessment at the EU universities</a:t>
            </a:r>
            <a:endParaRPr lang="es-ES" sz="3700" smtClean="0">
              <a:effectLst/>
            </a:endParaRPr>
          </a:p>
        </p:txBody>
      </p:sp>
      <p:sp>
        <p:nvSpPr>
          <p:cNvPr id="56323" name="Rectangle 3"/>
          <p:cNvSpPr>
            <a:spLocks noGrp="1"/>
          </p:cNvSpPr>
          <p:nvPr>
            <p:ph type="body" idx="4294967295"/>
          </p:nvPr>
        </p:nvSpPr>
        <p:spPr/>
        <p:txBody>
          <a:bodyPr/>
          <a:lstStyle/>
          <a:p>
            <a:endParaRPr lang="en-GB" sz="2300" smtClean="0"/>
          </a:p>
          <a:p>
            <a:r>
              <a:rPr lang="en-GB" sz="2300" smtClean="0"/>
              <a:t>Several factors contributed to the erosion of academic self-regulation and the ‘externalisation’ of quality: </a:t>
            </a:r>
          </a:p>
          <a:p>
            <a:pPr lvl="2">
              <a:buFont typeface="Wingdings 2" pitchFamily="18" charset="2"/>
              <a:buNone/>
            </a:pPr>
            <a:r>
              <a:rPr lang="en-GB" sz="1900" smtClean="0"/>
              <a:t>– Massification and fear for decline of quality </a:t>
            </a:r>
          </a:p>
          <a:p>
            <a:pPr lvl="2">
              <a:buFont typeface="Wingdings 2" pitchFamily="18" charset="2"/>
              <a:buNone/>
            </a:pPr>
            <a:r>
              <a:rPr lang="en-GB" sz="1900" smtClean="0"/>
              <a:t>– Role of the state in higher education (Public Administration reform)</a:t>
            </a:r>
          </a:p>
          <a:p>
            <a:pPr lvl="2">
              <a:buFont typeface="Wingdings 2" pitchFamily="18" charset="2"/>
              <a:buNone/>
            </a:pPr>
            <a:r>
              <a:rPr lang="en-GB" sz="1900" smtClean="0"/>
              <a:t>– Increasing public demand for transparency and accountability </a:t>
            </a:r>
          </a:p>
          <a:p>
            <a:pPr lvl="2">
              <a:buFont typeface="Wingdings 2" pitchFamily="18" charset="2"/>
              <a:buNone/>
            </a:pPr>
            <a:r>
              <a:rPr lang="en-GB" sz="1900" smtClean="0"/>
              <a:t>– Competition between institutions (Rankings)</a:t>
            </a:r>
          </a:p>
          <a:p>
            <a:pPr lvl="2">
              <a:buFont typeface="Wingdings 2" pitchFamily="18" charset="2"/>
              <a:buNone/>
            </a:pPr>
            <a:endParaRPr lang="en-GB" sz="1900" smtClean="0"/>
          </a:p>
          <a:p>
            <a:r>
              <a:rPr lang="en-GB" sz="2300" smtClean="0"/>
              <a:t>The consequence was a loss of public trust in academic self-regulation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r>
              <a:rPr lang="es-ES_tradnl" sz="3700" dirty="0" err="1" smtClean="0">
                <a:effectLst/>
              </a:rPr>
              <a:t>The</a:t>
            </a:r>
            <a:r>
              <a:rPr lang="es-ES_tradnl" sz="3700" dirty="0" smtClean="0">
                <a:effectLst/>
              </a:rPr>
              <a:t> new </a:t>
            </a:r>
            <a:r>
              <a:rPr lang="es-ES_tradnl" sz="3700" dirty="0" err="1" smtClean="0">
                <a:effectLst/>
              </a:rPr>
              <a:t>Quality</a:t>
            </a:r>
            <a:r>
              <a:rPr lang="es-ES_tradnl" sz="3700" dirty="0" smtClean="0">
                <a:effectLst/>
              </a:rPr>
              <a:t> </a:t>
            </a:r>
            <a:r>
              <a:rPr lang="es-ES_tradnl" sz="3700" dirty="0" err="1" smtClean="0">
                <a:effectLst/>
              </a:rPr>
              <a:t>Assurance</a:t>
            </a:r>
            <a:r>
              <a:rPr lang="es-ES_tradnl" sz="3700" dirty="0" smtClean="0">
                <a:effectLst/>
              </a:rPr>
              <a:t> </a:t>
            </a:r>
            <a:r>
              <a:rPr lang="es-ES_tradnl" sz="3700" dirty="0" err="1" smtClean="0">
                <a:effectLst/>
              </a:rPr>
              <a:t>System</a:t>
            </a:r>
            <a:endParaRPr lang="es-ES" sz="3700" dirty="0" smtClean="0">
              <a:effectLst/>
            </a:endParaRPr>
          </a:p>
        </p:txBody>
      </p:sp>
      <p:sp>
        <p:nvSpPr>
          <p:cNvPr id="54275" name="Rectangle 3"/>
          <p:cNvSpPr>
            <a:spLocks noGrp="1"/>
          </p:cNvSpPr>
          <p:nvPr>
            <p:ph type="body" idx="4294967295"/>
          </p:nvPr>
        </p:nvSpPr>
        <p:spPr/>
        <p:txBody>
          <a:bodyPr/>
          <a:lstStyle/>
          <a:p>
            <a:pPr marL="547688" indent="-438150">
              <a:lnSpc>
                <a:spcPct val="80000"/>
              </a:lnSpc>
              <a:buFont typeface="Wingdings 3" pitchFamily="18" charset="2"/>
              <a:buNone/>
            </a:pPr>
            <a:r>
              <a:rPr lang="en-GB" sz="2300" dirty="0" smtClean="0"/>
              <a:t> </a:t>
            </a:r>
          </a:p>
          <a:p>
            <a:pPr marL="547688" indent="-438150">
              <a:lnSpc>
                <a:spcPct val="80000"/>
              </a:lnSpc>
            </a:pPr>
            <a:r>
              <a:rPr lang="en-GB" sz="2300" dirty="0" smtClean="0"/>
              <a:t>The consequence of the situation described was</a:t>
            </a:r>
            <a:r>
              <a:rPr lang="en-GB" sz="2300" dirty="0" smtClean="0"/>
              <a:t>:</a:t>
            </a:r>
            <a:endParaRPr lang="en-GB" sz="2300" dirty="0" smtClean="0"/>
          </a:p>
          <a:p>
            <a:pPr marL="792163" lvl="1" indent="-400050">
              <a:lnSpc>
                <a:spcPct val="80000"/>
              </a:lnSpc>
              <a:buFont typeface="Wingdings 3" pitchFamily="18" charset="2"/>
              <a:buAutoNum type="arabicPeriod"/>
            </a:pPr>
            <a:r>
              <a:rPr lang="en-GB" sz="2000" dirty="0" smtClean="0"/>
              <a:t>Substantial changes in the internal quality assurance proceedings: </a:t>
            </a:r>
            <a:r>
              <a:rPr lang="en-GB" sz="2000" u="sng" dirty="0" smtClean="0"/>
              <a:t>formalization</a:t>
            </a:r>
            <a:r>
              <a:rPr lang="en-GB" sz="2000" dirty="0" smtClean="0"/>
              <a:t> and </a:t>
            </a:r>
            <a:r>
              <a:rPr lang="en-GB" sz="2000" u="sng" dirty="0" smtClean="0"/>
              <a:t>standardization</a:t>
            </a:r>
            <a:r>
              <a:rPr lang="en-GB" sz="2000" dirty="0" smtClean="0"/>
              <a:t>.</a:t>
            </a:r>
          </a:p>
          <a:p>
            <a:pPr marL="792163" lvl="1" indent="-400050">
              <a:lnSpc>
                <a:spcPct val="80000"/>
              </a:lnSpc>
              <a:buFont typeface="Wingdings 3" pitchFamily="18" charset="2"/>
              <a:buAutoNum type="arabicPeriod"/>
            </a:pPr>
            <a:endParaRPr lang="en-GB" sz="2000" dirty="0" smtClean="0"/>
          </a:p>
          <a:p>
            <a:pPr marL="792163" lvl="1" indent="-400050">
              <a:lnSpc>
                <a:spcPct val="80000"/>
              </a:lnSpc>
              <a:buFont typeface="Wingdings 3" pitchFamily="18" charset="2"/>
              <a:buAutoNum type="arabicPeriod"/>
            </a:pPr>
            <a:r>
              <a:rPr lang="en-GB" sz="2000" dirty="0" smtClean="0"/>
              <a:t>The </a:t>
            </a:r>
            <a:r>
              <a:rPr lang="en-GB" sz="2000" u="sng" dirty="0" smtClean="0"/>
              <a:t>emergence of external quality assurance </a:t>
            </a:r>
            <a:r>
              <a:rPr lang="en-GB" sz="2000" dirty="0" smtClean="0"/>
              <a:t>systems, in most cases based on explicit mechanisms of peer review.</a:t>
            </a:r>
          </a:p>
          <a:p>
            <a:pPr marL="992188" lvl="2" indent="-361950">
              <a:lnSpc>
                <a:spcPct val="80000"/>
              </a:lnSpc>
              <a:buFont typeface="Wingdings 3" pitchFamily="18" charset="2"/>
              <a:buChar char=""/>
            </a:pPr>
            <a:r>
              <a:rPr lang="en-GB" sz="2000" dirty="0" smtClean="0"/>
              <a:t>It was a renegotiation in the power field of the triangle of academia, the state and the market• Where powers gradually shifted from academia to the state (agencies) and the market (rankings, accreditation companies)</a:t>
            </a:r>
          </a:p>
          <a:p>
            <a:pPr marL="992188" lvl="2" indent="-361950">
              <a:lnSpc>
                <a:spcPct val="80000"/>
              </a:lnSpc>
              <a:buFont typeface="Wingdings 3" pitchFamily="18" charset="2"/>
              <a:buChar char=""/>
            </a:pPr>
            <a:endParaRPr lang="es-ES_tradnl" sz="2000" dirty="0" smtClean="0"/>
          </a:p>
          <a:p>
            <a:pPr marL="792163" lvl="1" indent="-400050">
              <a:lnSpc>
                <a:spcPct val="80000"/>
              </a:lnSpc>
              <a:buFont typeface="Wingdings 3" pitchFamily="18" charset="2"/>
              <a:buAutoNum type="arabicPeriod"/>
            </a:pPr>
            <a:r>
              <a:rPr lang="es-ES_tradnl" sz="2000" dirty="0" err="1" smtClean="0"/>
              <a:t>The</a:t>
            </a:r>
            <a:r>
              <a:rPr lang="es-ES_tradnl" sz="2000" dirty="0" smtClean="0"/>
              <a:t> </a:t>
            </a:r>
            <a:r>
              <a:rPr lang="es-ES_tradnl" sz="2000" dirty="0" err="1" smtClean="0"/>
              <a:t>increasing</a:t>
            </a:r>
            <a:r>
              <a:rPr lang="es-ES_tradnl" sz="2000" dirty="0" smtClean="0"/>
              <a:t> </a:t>
            </a:r>
            <a:r>
              <a:rPr lang="es-ES_tradnl" sz="2000" dirty="0" err="1" smtClean="0"/>
              <a:t>importance</a:t>
            </a:r>
            <a:r>
              <a:rPr lang="es-ES_tradnl" sz="2000" dirty="0" smtClean="0"/>
              <a:t> of </a:t>
            </a:r>
            <a:r>
              <a:rPr lang="es-ES_tradnl" sz="2000" dirty="0" err="1" smtClean="0"/>
              <a:t>quality</a:t>
            </a:r>
            <a:r>
              <a:rPr lang="es-ES_tradnl" sz="2000" dirty="0" smtClean="0"/>
              <a:t> and </a:t>
            </a:r>
            <a:r>
              <a:rPr lang="es-ES_tradnl" sz="2000" dirty="0" err="1" smtClean="0"/>
              <a:t>quality</a:t>
            </a:r>
            <a:r>
              <a:rPr lang="es-ES_tradnl" sz="2000" dirty="0" smtClean="0"/>
              <a:t> </a:t>
            </a:r>
            <a:r>
              <a:rPr lang="es-ES_tradnl" sz="2000" dirty="0" err="1" smtClean="0"/>
              <a:t>assessment</a:t>
            </a:r>
            <a:r>
              <a:rPr lang="es-ES_tradnl" sz="2000" dirty="0" smtClean="0"/>
              <a:t> in </a:t>
            </a:r>
            <a:r>
              <a:rPr lang="es-ES_tradnl" sz="2000" dirty="0" err="1" smtClean="0"/>
              <a:t>university</a:t>
            </a:r>
            <a:r>
              <a:rPr lang="es-ES_tradnl" sz="2000" dirty="0" smtClean="0"/>
              <a:t> </a:t>
            </a:r>
            <a:r>
              <a:rPr lang="es-ES_tradnl" sz="2000" dirty="0" err="1" smtClean="0"/>
              <a:t>life</a:t>
            </a:r>
            <a:r>
              <a:rPr lang="es-ES_tradnl" sz="2000" dirty="0" smtClean="0"/>
              <a:t>: </a:t>
            </a:r>
            <a:r>
              <a:rPr lang="es-ES_tradnl" sz="2000" dirty="0" err="1" smtClean="0"/>
              <a:t>The</a:t>
            </a:r>
            <a:r>
              <a:rPr lang="es-ES_tradnl" sz="2000" dirty="0" smtClean="0"/>
              <a:t> </a:t>
            </a:r>
            <a:r>
              <a:rPr lang="es-ES_tradnl" sz="2000" dirty="0" err="1" smtClean="0"/>
              <a:t>formation</a:t>
            </a:r>
            <a:r>
              <a:rPr lang="es-ES_tradnl" sz="2000" dirty="0" smtClean="0"/>
              <a:t> of a «</a:t>
            </a:r>
            <a:r>
              <a:rPr lang="es-ES_tradnl" sz="2000" dirty="0" err="1" smtClean="0"/>
              <a:t>culture</a:t>
            </a:r>
            <a:r>
              <a:rPr lang="es-ES_tradnl" sz="2000" dirty="0" smtClean="0"/>
              <a:t> of </a:t>
            </a:r>
            <a:r>
              <a:rPr lang="es-ES_tradnl" sz="2000" dirty="0" err="1" smtClean="0"/>
              <a:t>quality</a:t>
            </a:r>
            <a:r>
              <a:rPr lang="es-ES_tradnl" sz="2000" dirty="0" smtClean="0"/>
              <a:t>»</a:t>
            </a:r>
            <a:endParaRPr lang="es-ES" sz="20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idx="4294967295"/>
          </p:nvPr>
        </p:nvSpPr>
        <p:spPr bwMode="auto">
          <a:noFill/>
        </p:spPr>
        <p:txBody>
          <a:bodyPr wrap="square" lIns="91440" tIns="45720" rIns="91440" bIns="45720" numCol="1" anchorCtr="0" compatLnSpc="1">
            <a:prstTxWarp prst="textNoShape">
              <a:avLst/>
            </a:prstTxWarp>
            <a:normAutofit fontScale="90000"/>
          </a:bodyPr>
          <a:lstStyle/>
          <a:p>
            <a:pPr algn="ctr"/>
            <a:r>
              <a:rPr lang="es-ES_tradnl" sz="3700" smtClean="0">
                <a:effectLst/>
              </a:rPr>
              <a:t>The formation of a «culture of quality»</a:t>
            </a:r>
            <a:endParaRPr lang="es-ES" sz="3700" smtClean="0">
              <a:effectLst/>
            </a:endParaRPr>
          </a:p>
        </p:txBody>
      </p:sp>
      <p:sp>
        <p:nvSpPr>
          <p:cNvPr id="57347" name="Rectangle 3"/>
          <p:cNvSpPr>
            <a:spLocks noGrp="1"/>
          </p:cNvSpPr>
          <p:nvPr>
            <p:ph type="body" idx="4294967295"/>
          </p:nvPr>
        </p:nvSpPr>
        <p:spPr/>
        <p:txBody>
          <a:bodyPr/>
          <a:lstStyle/>
          <a:p>
            <a:pPr marL="547688" indent="-438150">
              <a:lnSpc>
                <a:spcPct val="80000"/>
              </a:lnSpc>
              <a:buFont typeface="Wingdings 3" pitchFamily="18" charset="2"/>
              <a:buNone/>
            </a:pPr>
            <a:r>
              <a:rPr lang="en-GB" sz="1600" smtClean="0"/>
              <a:t> </a:t>
            </a:r>
          </a:p>
          <a:p>
            <a:pPr marL="792163" lvl="1" indent="-400050">
              <a:lnSpc>
                <a:spcPct val="80000"/>
              </a:lnSpc>
              <a:buFont typeface="Verdana" pitchFamily="34" charset="0"/>
              <a:buAutoNum type="arabicPeriod"/>
            </a:pPr>
            <a:r>
              <a:rPr lang="en-GB" sz="2200" smtClean="0"/>
              <a:t>A transparent and active commitment to quality at all levels </a:t>
            </a:r>
          </a:p>
          <a:p>
            <a:pPr marL="792163" lvl="1" indent="-400050">
              <a:lnSpc>
                <a:spcPct val="80000"/>
              </a:lnSpc>
              <a:buFont typeface="Verdana" pitchFamily="34" charset="0"/>
              <a:buAutoNum type="arabicPeriod"/>
            </a:pPr>
            <a:endParaRPr lang="en-GB" sz="2200" smtClean="0"/>
          </a:p>
          <a:p>
            <a:pPr marL="792163" lvl="1" indent="-400050">
              <a:lnSpc>
                <a:spcPct val="80000"/>
              </a:lnSpc>
              <a:buFont typeface="Verdana" pitchFamily="34" charset="0"/>
              <a:buAutoNum type="arabicPeriod"/>
            </a:pPr>
            <a:r>
              <a:rPr lang="en-GB" sz="2200" smtClean="0"/>
              <a:t>A willingness to engage in critical self-evaluation (ideal: universities want to know and do not mind to inform the public about their own weak points and problems at every level).</a:t>
            </a:r>
          </a:p>
          <a:p>
            <a:pPr marL="792163" lvl="1" indent="-400050">
              <a:lnSpc>
                <a:spcPct val="80000"/>
              </a:lnSpc>
              <a:buFont typeface="Verdana" pitchFamily="34" charset="0"/>
              <a:buAutoNum type="arabicPeriod"/>
            </a:pPr>
            <a:endParaRPr lang="en-GB" sz="2200" smtClean="0"/>
          </a:p>
          <a:p>
            <a:pPr marL="792163" lvl="1" indent="-400050">
              <a:lnSpc>
                <a:spcPct val="80000"/>
              </a:lnSpc>
              <a:buFont typeface="Verdana" pitchFamily="34" charset="0"/>
              <a:buAutoNum type="arabicPeriod"/>
            </a:pPr>
            <a:r>
              <a:rPr lang="en-GB" sz="2200" smtClean="0"/>
              <a:t>An internal regulatory framework with clear and consistent procedures (QA rules)</a:t>
            </a:r>
          </a:p>
          <a:p>
            <a:pPr marL="792163" lvl="1" indent="-400050">
              <a:lnSpc>
                <a:spcPct val="80000"/>
              </a:lnSpc>
              <a:buFont typeface="Verdana" pitchFamily="34" charset="0"/>
              <a:buAutoNum type="arabicPeriod"/>
            </a:pPr>
            <a:endParaRPr lang="en-GB" sz="2200" smtClean="0"/>
          </a:p>
          <a:p>
            <a:pPr marL="792163" lvl="1" indent="-400050">
              <a:lnSpc>
                <a:spcPct val="80000"/>
              </a:lnSpc>
              <a:buFont typeface="Verdana" pitchFamily="34" charset="0"/>
              <a:buAutoNum type="arabicPeriod"/>
            </a:pPr>
            <a:r>
              <a:rPr lang="en-GB" sz="2200" smtClean="0"/>
              <a:t>Explicit and clearly assigned responsibilities for quality control and assessment (QA authorities).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idx="4294967295"/>
          </p:nvPr>
        </p:nvSpPr>
        <p:spPr bwMode="auto">
          <a:noFill/>
        </p:spPr>
        <p:txBody>
          <a:bodyPr wrap="square" lIns="91440" tIns="45720" rIns="91440" bIns="45720" numCol="1" anchorCtr="0" compatLnSpc="1">
            <a:prstTxWarp prst="textNoShape">
              <a:avLst/>
            </a:prstTxWarp>
            <a:normAutofit fontScale="90000"/>
          </a:bodyPr>
          <a:lstStyle/>
          <a:p>
            <a:pPr algn="ctr"/>
            <a:r>
              <a:rPr lang="es-ES_tradnl" sz="3700" smtClean="0">
                <a:effectLst/>
              </a:rPr>
              <a:t>The formation of a «culture of quality»</a:t>
            </a:r>
            <a:endParaRPr lang="es-ES" sz="3700" smtClean="0">
              <a:effectLst/>
            </a:endParaRPr>
          </a:p>
        </p:txBody>
      </p:sp>
      <p:sp>
        <p:nvSpPr>
          <p:cNvPr id="58371" name="Rectangle 3"/>
          <p:cNvSpPr>
            <a:spLocks noGrp="1"/>
          </p:cNvSpPr>
          <p:nvPr>
            <p:ph type="body" idx="4294967295"/>
          </p:nvPr>
        </p:nvSpPr>
        <p:spPr/>
        <p:txBody>
          <a:bodyPr/>
          <a:lstStyle/>
          <a:p>
            <a:pPr marL="830263" lvl="1" indent="-438150">
              <a:lnSpc>
                <a:spcPct val="80000"/>
              </a:lnSpc>
              <a:buFont typeface="Verdana" pitchFamily="34" charset="0"/>
              <a:buAutoNum type="arabicPeriod"/>
            </a:pPr>
            <a:endParaRPr lang="en-GB" sz="2500" dirty="0" smtClean="0"/>
          </a:p>
          <a:p>
            <a:pPr marL="830263" lvl="1" indent="-438150">
              <a:lnSpc>
                <a:spcPct val="80000"/>
              </a:lnSpc>
              <a:buFont typeface="Verdana" pitchFamily="34" charset="0"/>
              <a:buAutoNum type="arabicPeriod" startAt="5"/>
            </a:pPr>
            <a:r>
              <a:rPr lang="en-GB" sz="2500" dirty="0" smtClean="0"/>
              <a:t>A drive to obtain feedback from a variety of internal and external constituencies (internal and external QAS should work together)</a:t>
            </a:r>
          </a:p>
          <a:p>
            <a:pPr marL="830263" lvl="1" indent="-438150">
              <a:lnSpc>
                <a:spcPct val="80000"/>
              </a:lnSpc>
              <a:buFont typeface="Verdana" pitchFamily="34" charset="0"/>
              <a:buAutoNum type="arabicPeriod" startAt="5"/>
            </a:pPr>
            <a:endParaRPr lang="en-GB" sz="2500" dirty="0" smtClean="0"/>
          </a:p>
          <a:p>
            <a:pPr marL="830263" lvl="1" indent="-438150">
              <a:lnSpc>
                <a:spcPct val="80000"/>
              </a:lnSpc>
              <a:buFont typeface="Verdana" pitchFamily="34" charset="0"/>
              <a:buAutoNum type="arabicPeriod" startAt="5"/>
            </a:pPr>
            <a:r>
              <a:rPr lang="en-GB" sz="2500" dirty="0" smtClean="0"/>
              <a:t>A clear commitment to identify and disseminate good practice (stakeholders and society)</a:t>
            </a:r>
          </a:p>
          <a:p>
            <a:pPr marL="830263" lvl="1" indent="-438150">
              <a:lnSpc>
                <a:spcPct val="80000"/>
              </a:lnSpc>
              <a:buFont typeface="Verdana" pitchFamily="34" charset="0"/>
              <a:buAutoNum type="arabicPeriod" startAt="5"/>
            </a:pPr>
            <a:endParaRPr lang="en-GB" sz="2500" dirty="0" smtClean="0"/>
          </a:p>
          <a:p>
            <a:pPr marL="830263" lvl="1" indent="-438150">
              <a:lnSpc>
                <a:spcPct val="80000"/>
              </a:lnSpc>
              <a:buFont typeface="Verdana" pitchFamily="34" charset="0"/>
              <a:buAutoNum type="arabicPeriod" startAt="5"/>
            </a:pPr>
            <a:r>
              <a:rPr lang="en-GB" sz="2500" dirty="0" smtClean="0"/>
              <a:t>Prompt, </a:t>
            </a:r>
            <a:r>
              <a:rPr lang="en-GB" sz="2500" dirty="0" smtClean="0"/>
              <a:t>appropriate, and </a:t>
            </a:r>
            <a:r>
              <a:rPr lang="en-GB" sz="2500" dirty="0" smtClean="0"/>
              <a:t>sensitive managerial action to redress problems, supported by adequate information </a:t>
            </a:r>
            <a:endParaRPr lang="es-ES" sz="2500" dirty="0" smtClean="0"/>
          </a:p>
          <a:p>
            <a:pPr marL="623888" indent="-514350">
              <a:lnSpc>
                <a:spcPct val="80000"/>
              </a:lnSpc>
            </a:pPr>
            <a:endParaRPr lang="es-ES" sz="18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pPr algn="ctr"/>
            <a:r>
              <a:rPr lang="es-ES_tradnl" smtClean="0">
                <a:effectLst/>
              </a:rPr>
              <a:t>Threats and risks</a:t>
            </a:r>
            <a:endParaRPr lang="es-ES" smtClean="0">
              <a:effectLst/>
            </a:endParaRPr>
          </a:p>
        </p:txBody>
      </p:sp>
      <p:sp>
        <p:nvSpPr>
          <p:cNvPr id="59395" name="Rectangle 3"/>
          <p:cNvSpPr>
            <a:spLocks noGrp="1"/>
          </p:cNvSpPr>
          <p:nvPr>
            <p:ph type="body" idx="4294967295"/>
          </p:nvPr>
        </p:nvSpPr>
        <p:spPr>
          <a:xfrm>
            <a:off x="468313" y="1196975"/>
            <a:ext cx="8229600" cy="4525963"/>
          </a:xfrm>
        </p:spPr>
        <p:txBody>
          <a:bodyPr/>
          <a:lstStyle/>
          <a:p>
            <a:pPr>
              <a:lnSpc>
                <a:spcPct val="80000"/>
              </a:lnSpc>
            </a:pPr>
            <a:r>
              <a:rPr lang="en-GB" sz="2100" smtClean="0"/>
              <a:t>‘Reputation race’, rankings and superficial quality perception</a:t>
            </a:r>
          </a:p>
          <a:p>
            <a:pPr>
              <a:lnSpc>
                <a:spcPct val="80000"/>
              </a:lnSpc>
            </a:pPr>
            <a:endParaRPr lang="en-GB" sz="2100" smtClean="0"/>
          </a:p>
          <a:p>
            <a:pPr>
              <a:lnSpc>
                <a:spcPct val="80000"/>
              </a:lnSpc>
            </a:pPr>
            <a:r>
              <a:rPr lang="en-GB" sz="2100" smtClean="0"/>
              <a:t>‘Mission overload’: institutions trying to do everything and do nothing well</a:t>
            </a:r>
          </a:p>
          <a:p>
            <a:pPr>
              <a:lnSpc>
                <a:spcPct val="80000"/>
              </a:lnSpc>
            </a:pPr>
            <a:endParaRPr lang="en-GB" sz="2100" smtClean="0"/>
          </a:p>
          <a:p>
            <a:pPr>
              <a:lnSpc>
                <a:spcPct val="80000"/>
              </a:lnSpc>
            </a:pPr>
            <a:r>
              <a:rPr lang="en-GB" sz="2100" smtClean="0"/>
              <a:t>Very intrusive external quality assurance</a:t>
            </a:r>
          </a:p>
          <a:p>
            <a:pPr>
              <a:lnSpc>
                <a:spcPct val="80000"/>
              </a:lnSpc>
              <a:buFont typeface="Wingdings 3" pitchFamily="18" charset="2"/>
              <a:buNone/>
            </a:pPr>
            <a:endParaRPr lang="en-GB" sz="2100" smtClean="0"/>
          </a:p>
          <a:p>
            <a:pPr>
              <a:lnSpc>
                <a:spcPct val="80000"/>
              </a:lnSpc>
            </a:pPr>
            <a:r>
              <a:rPr lang="en-GB" sz="2100" smtClean="0"/>
              <a:t>Internal tolerance for low quality</a:t>
            </a:r>
          </a:p>
          <a:p>
            <a:pPr>
              <a:lnSpc>
                <a:spcPct val="80000"/>
              </a:lnSpc>
            </a:pPr>
            <a:endParaRPr lang="en-GB" sz="2100" smtClean="0"/>
          </a:p>
          <a:p>
            <a:pPr>
              <a:lnSpc>
                <a:spcPct val="80000"/>
              </a:lnSpc>
            </a:pPr>
            <a:r>
              <a:rPr lang="en-GB" sz="2100" smtClean="0"/>
              <a:t>Excessive competition, undermining academic self-regulation and collaboration</a:t>
            </a:r>
          </a:p>
          <a:p>
            <a:pPr>
              <a:lnSpc>
                <a:spcPct val="80000"/>
              </a:lnSpc>
            </a:pPr>
            <a:endParaRPr lang="en-GB" sz="2100" smtClean="0"/>
          </a:p>
          <a:p>
            <a:pPr>
              <a:lnSpc>
                <a:spcPct val="80000"/>
              </a:lnSpc>
            </a:pPr>
            <a:r>
              <a:rPr lang="en-GB" sz="2100" smtClean="0"/>
              <a:t>Over-demanding and over-critical consumers• Lack of society’s respect for academia</a:t>
            </a:r>
            <a:r>
              <a:rPr lang="en-GB" sz="2300" smtClean="0"/>
              <a:t> </a:t>
            </a:r>
            <a:endParaRPr lang="es-ES" sz="230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0" y="-142900"/>
            <a:ext cx="9144000" cy="928694"/>
          </a:xfrm>
        </p:spPr>
        <p:txBody>
          <a:bodyPr/>
          <a:lstStyle/>
          <a:p>
            <a:pPr fontAlgn="auto">
              <a:spcAft>
                <a:spcPts val="0"/>
              </a:spcAft>
              <a:defRPr/>
            </a:pPr>
            <a:r>
              <a:rPr lang="en-GB" sz="4000" dirty="0" smtClean="0"/>
              <a:t>Related assumptions and risks</a:t>
            </a:r>
            <a:endParaRPr lang="es-ES" sz="4000" dirty="0"/>
          </a:p>
        </p:txBody>
      </p:sp>
      <p:sp>
        <p:nvSpPr>
          <p:cNvPr id="11" name="10 Rectángulo"/>
          <p:cNvSpPr/>
          <p:nvPr/>
        </p:nvSpPr>
        <p:spPr>
          <a:xfrm>
            <a:off x="4714875" y="1571625"/>
            <a:ext cx="3929063" cy="4832350"/>
          </a:xfrm>
          <a:prstGeom prst="rect">
            <a:avLst/>
          </a:prstGeom>
        </p:spPr>
        <p:txBody>
          <a:bodyPr>
            <a:spAutoFit/>
          </a:bodyPr>
          <a:lstStyle/>
          <a:p>
            <a:pPr algn="ctr" fontAlgn="auto">
              <a:spcBef>
                <a:spcPts val="0"/>
              </a:spcBef>
              <a:spcAft>
                <a:spcPts val="0"/>
              </a:spcAft>
              <a:defRPr/>
            </a:pPr>
            <a:r>
              <a:rPr lang="en-GB" sz="2400" b="1" dirty="0">
                <a:solidFill>
                  <a:schemeClr val="tx2">
                    <a:lumMod val="50000"/>
                  </a:schemeClr>
                </a:solidFill>
                <a:latin typeface="Tahoma" pitchFamily="34" charset="0"/>
                <a:ea typeface="Tahoma" pitchFamily="34" charset="0"/>
                <a:cs typeface="Tahoma" pitchFamily="34" charset="0"/>
              </a:rPr>
              <a:t>Risks </a:t>
            </a:r>
          </a:p>
          <a:p>
            <a:pPr algn="just" fontAlgn="auto">
              <a:spcBef>
                <a:spcPts val="0"/>
              </a:spcBef>
              <a:spcAft>
                <a:spcPts val="0"/>
              </a:spcAft>
              <a:defRPr/>
            </a:pPr>
            <a:endParaRPr lang="en-GB" sz="2400" b="1" dirty="0">
              <a:solidFill>
                <a:schemeClr val="tx2">
                  <a:lumMod val="50000"/>
                </a:schemeClr>
              </a:solidFill>
              <a:latin typeface="Tahoma" pitchFamily="34" charset="0"/>
              <a:ea typeface="Tahoma" pitchFamily="34" charset="0"/>
              <a:cs typeface="Tahoma" pitchFamily="34" charset="0"/>
            </a:endParaRPr>
          </a:p>
          <a:p>
            <a:pPr algn="just" fontAlgn="auto">
              <a:spcBef>
                <a:spcPts val="0"/>
              </a:spcBef>
              <a:spcAft>
                <a:spcPts val="0"/>
              </a:spcAft>
              <a:buFont typeface="Wingdings" pitchFamily="2" charset="2"/>
              <a:buChar char="q"/>
              <a:defRPr/>
            </a:pPr>
            <a:r>
              <a:rPr lang="en-GB" sz="1600" dirty="0">
                <a:solidFill>
                  <a:schemeClr val="tx2">
                    <a:lumMod val="50000"/>
                  </a:schemeClr>
                </a:solidFill>
                <a:latin typeface="Tahoma" pitchFamily="34" charset="0"/>
                <a:ea typeface="Tahoma" pitchFamily="34" charset="0"/>
                <a:cs typeface="Tahoma" pitchFamily="34" charset="0"/>
              </a:rPr>
              <a:t> The situation could put in danger the  durability of some of the project results and deliverables</a:t>
            </a:r>
          </a:p>
          <a:p>
            <a:pPr algn="just" fontAlgn="auto">
              <a:spcBef>
                <a:spcPts val="0"/>
              </a:spcBef>
              <a:spcAft>
                <a:spcPts val="0"/>
              </a:spcAft>
              <a:buFont typeface="Wingdings" pitchFamily="2" charset="2"/>
              <a:buChar char="q"/>
              <a:defRPr/>
            </a:pPr>
            <a:r>
              <a:rPr lang="en-GB" sz="1600" dirty="0">
                <a:solidFill>
                  <a:schemeClr val="tx2">
                    <a:lumMod val="50000"/>
                  </a:schemeClr>
                </a:solidFill>
                <a:latin typeface="Tahoma" pitchFamily="34" charset="0"/>
                <a:ea typeface="Tahoma" pitchFamily="34" charset="0"/>
                <a:cs typeface="Tahoma" pitchFamily="34" charset="0"/>
              </a:rPr>
              <a:t> It could be hard to obtain a relevant feedback from the project stakeholders of the non EU countries in quality related issues</a:t>
            </a:r>
          </a:p>
          <a:p>
            <a:pPr algn="just" fontAlgn="auto">
              <a:spcBef>
                <a:spcPts val="0"/>
              </a:spcBef>
              <a:spcAft>
                <a:spcPts val="0"/>
              </a:spcAft>
              <a:buFont typeface="Wingdings" pitchFamily="2" charset="2"/>
              <a:buChar char="q"/>
              <a:defRPr/>
            </a:pPr>
            <a:r>
              <a:rPr lang="en-GB" sz="1600" dirty="0">
                <a:solidFill>
                  <a:schemeClr val="tx2">
                    <a:lumMod val="50000"/>
                  </a:schemeClr>
                </a:solidFill>
                <a:latin typeface="Tahoma" pitchFamily="34" charset="0"/>
                <a:ea typeface="Tahoma" pitchFamily="34" charset="0"/>
                <a:cs typeface="Tahoma" pitchFamily="34" charset="0"/>
              </a:rPr>
              <a:t> Formal procedures associated with quality control could be contemplated as an unnecessary burden by the PC partners staff</a:t>
            </a:r>
            <a:endParaRPr lang="es-ES" sz="1200" dirty="0">
              <a:latin typeface="Tahoma" pitchFamily="34" charset="0"/>
              <a:ea typeface="Tahoma" pitchFamily="34" charset="0"/>
              <a:cs typeface="Tahoma" pitchFamily="34" charset="0"/>
            </a:endParaRPr>
          </a:p>
          <a:p>
            <a:pPr fontAlgn="auto">
              <a:spcBef>
                <a:spcPts val="0"/>
              </a:spcBef>
              <a:spcAft>
                <a:spcPts val="0"/>
              </a:spcAft>
              <a:defRPr/>
            </a:pPr>
            <a:endParaRPr lang="en-GB" sz="2400" dirty="0">
              <a:latin typeface="+mn-lt"/>
            </a:endParaRPr>
          </a:p>
          <a:p>
            <a:pPr fontAlgn="auto">
              <a:spcBef>
                <a:spcPts val="0"/>
              </a:spcBef>
              <a:spcAft>
                <a:spcPts val="0"/>
              </a:spcAft>
              <a:defRPr/>
            </a:pPr>
            <a:endParaRPr lang="es-ES" sz="2400" dirty="0">
              <a:latin typeface="+mn-lt"/>
            </a:endParaRPr>
          </a:p>
          <a:p>
            <a:pPr fontAlgn="auto">
              <a:spcBef>
                <a:spcPts val="0"/>
              </a:spcBef>
              <a:spcAft>
                <a:spcPts val="0"/>
              </a:spcAft>
              <a:defRPr/>
            </a:pPr>
            <a:r>
              <a:rPr lang="en-GB" sz="2400" dirty="0">
                <a:latin typeface="+mn-lt"/>
              </a:rPr>
              <a:t> </a:t>
            </a:r>
            <a:endParaRPr lang="es-ES" sz="2400" dirty="0">
              <a:latin typeface="+mn-lt"/>
            </a:endParaRPr>
          </a:p>
        </p:txBody>
      </p:sp>
      <p:sp>
        <p:nvSpPr>
          <p:cNvPr id="12" name="11 Flecha abajo"/>
          <p:cNvSpPr/>
          <p:nvPr/>
        </p:nvSpPr>
        <p:spPr>
          <a:xfrm>
            <a:off x="1785938" y="785813"/>
            <a:ext cx="857250" cy="857250"/>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6" name="5 CuadroTexto"/>
          <p:cNvSpPr txBox="1"/>
          <p:nvPr/>
        </p:nvSpPr>
        <p:spPr>
          <a:xfrm>
            <a:off x="0" y="1571625"/>
            <a:ext cx="4286250" cy="3970318"/>
          </a:xfrm>
          <a:prstGeom prst="rect">
            <a:avLst/>
          </a:prstGeom>
          <a:noFill/>
        </p:spPr>
        <p:txBody>
          <a:bodyPr>
            <a:spAutoFit/>
          </a:bodyPr>
          <a:lstStyle/>
          <a:p>
            <a:pPr algn="ctr" fontAlgn="auto">
              <a:spcBef>
                <a:spcPts val="0"/>
              </a:spcBef>
              <a:spcAft>
                <a:spcPts val="0"/>
              </a:spcAft>
              <a:defRPr/>
            </a:pPr>
            <a:r>
              <a:rPr lang="en-GB" sz="2400" b="1" dirty="0">
                <a:solidFill>
                  <a:schemeClr val="tx2">
                    <a:lumMod val="50000"/>
                  </a:schemeClr>
                </a:solidFill>
                <a:latin typeface="Tahoma" pitchFamily="34" charset="0"/>
                <a:ea typeface="Tahoma" pitchFamily="34" charset="0"/>
                <a:cs typeface="Tahoma" pitchFamily="34" charset="0"/>
              </a:rPr>
              <a:t>Assumptions</a:t>
            </a:r>
            <a:endParaRPr lang="en-GB" dirty="0">
              <a:solidFill>
                <a:schemeClr val="tx2">
                  <a:lumMod val="50000"/>
                </a:schemeClr>
              </a:solidFill>
              <a:latin typeface="Tahoma" pitchFamily="34" charset="0"/>
              <a:ea typeface="Tahoma" pitchFamily="34" charset="0"/>
              <a:cs typeface="Tahoma" pitchFamily="34" charset="0"/>
            </a:endParaRPr>
          </a:p>
          <a:p>
            <a:pPr algn="just" fontAlgn="auto">
              <a:spcBef>
                <a:spcPts val="0"/>
              </a:spcBef>
              <a:spcAft>
                <a:spcPts val="0"/>
              </a:spcAft>
              <a:defRPr/>
            </a:pPr>
            <a:endParaRPr lang="en-GB" dirty="0">
              <a:solidFill>
                <a:schemeClr val="tx2">
                  <a:lumMod val="50000"/>
                </a:schemeClr>
              </a:solidFill>
              <a:latin typeface="Tahoma" pitchFamily="34" charset="0"/>
              <a:ea typeface="Tahoma" pitchFamily="34" charset="0"/>
              <a:cs typeface="Tahoma" pitchFamily="34" charset="0"/>
            </a:endParaRPr>
          </a:p>
          <a:p>
            <a:pPr algn="just" fontAlgn="auto">
              <a:spcBef>
                <a:spcPts val="0"/>
              </a:spcBef>
              <a:spcAft>
                <a:spcPts val="0"/>
              </a:spcAft>
              <a:buFont typeface="Wingdings" pitchFamily="2" charset="2"/>
              <a:buChar char="q"/>
              <a:defRPr/>
            </a:pPr>
            <a:r>
              <a:rPr lang="en-GB" dirty="0">
                <a:solidFill>
                  <a:schemeClr val="tx2">
                    <a:lumMod val="50000"/>
                  </a:schemeClr>
                </a:solidFill>
                <a:latin typeface="Tahoma" pitchFamily="34" charset="0"/>
                <a:ea typeface="Tahoma" pitchFamily="34" charset="0"/>
                <a:cs typeface="Tahoma" pitchFamily="34" charset="0"/>
              </a:rPr>
              <a:t> </a:t>
            </a:r>
            <a:r>
              <a:rPr lang="en-GB" sz="1600" dirty="0" smtClean="0">
                <a:solidFill>
                  <a:schemeClr val="tx2">
                    <a:lumMod val="50000"/>
                  </a:schemeClr>
                </a:solidFill>
                <a:latin typeface="Tahoma" pitchFamily="34" charset="0"/>
                <a:ea typeface="Tahoma" pitchFamily="34" charset="0"/>
                <a:cs typeface="Tahoma" pitchFamily="34" charset="0"/>
              </a:rPr>
              <a:t>Many </a:t>
            </a:r>
            <a:r>
              <a:rPr lang="en-GB" sz="1600" dirty="0">
                <a:solidFill>
                  <a:schemeClr val="tx2">
                    <a:lumMod val="50000"/>
                  </a:schemeClr>
                </a:solidFill>
                <a:latin typeface="Tahoma" pitchFamily="34" charset="0"/>
                <a:ea typeface="Tahoma" pitchFamily="34" charset="0"/>
                <a:cs typeface="Tahoma" pitchFamily="34" charset="0"/>
              </a:rPr>
              <a:t>of the PC universities involved in the Project have not any </a:t>
            </a:r>
            <a:r>
              <a:rPr lang="en-GB" sz="1600" i="1" dirty="0">
                <a:solidFill>
                  <a:schemeClr val="tx2">
                    <a:lumMod val="50000"/>
                  </a:schemeClr>
                </a:solidFill>
                <a:latin typeface="Tahoma" pitchFamily="34" charset="0"/>
                <a:ea typeface="Tahoma" pitchFamily="34" charset="0"/>
                <a:cs typeface="Tahoma" pitchFamily="34" charset="0"/>
              </a:rPr>
              <a:t>Quality Assurance </a:t>
            </a:r>
            <a:r>
              <a:rPr lang="en-GB" sz="1600" i="1" dirty="0" smtClean="0">
                <a:solidFill>
                  <a:schemeClr val="tx2">
                    <a:lumMod val="50000"/>
                  </a:schemeClr>
                </a:solidFill>
                <a:latin typeface="Tahoma" pitchFamily="34" charset="0"/>
                <a:ea typeface="Tahoma" pitchFamily="34" charset="0"/>
                <a:cs typeface="Tahoma" pitchFamily="34" charset="0"/>
              </a:rPr>
              <a:t>System, </a:t>
            </a:r>
            <a:r>
              <a:rPr lang="en-GB" sz="1600" dirty="0" smtClean="0">
                <a:solidFill>
                  <a:schemeClr val="tx2">
                    <a:lumMod val="50000"/>
                  </a:schemeClr>
                </a:solidFill>
                <a:latin typeface="Tahoma" pitchFamily="34" charset="0"/>
                <a:ea typeface="Tahoma" pitchFamily="34" charset="0"/>
                <a:cs typeface="Tahoma" pitchFamily="34" charset="0"/>
              </a:rPr>
              <a:t>as it is understood </a:t>
            </a:r>
            <a:r>
              <a:rPr lang="en-GB" sz="1600" dirty="0" smtClean="0">
                <a:solidFill>
                  <a:schemeClr val="tx2">
                    <a:lumMod val="50000"/>
                  </a:schemeClr>
                </a:solidFill>
                <a:latin typeface="Tahoma" pitchFamily="34" charset="0"/>
                <a:ea typeface="Tahoma" pitchFamily="34" charset="0"/>
                <a:cs typeface="Tahoma" pitchFamily="34" charset="0"/>
              </a:rPr>
              <a:t>within the EU countries</a:t>
            </a:r>
            <a:endParaRPr lang="en-GB" sz="1600" i="1" dirty="0">
              <a:solidFill>
                <a:schemeClr val="tx2">
                  <a:lumMod val="50000"/>
                </a:schemeClr>
              </a:solidFill>
              <a:latin typeface="Tahoma" pitchFamily="34" charset="0"/>
              <a:ea typeface="Tahoma" pitchFamily="34" charset="0"/>
              <a:cs typeface="Tahoma" pitchFamily="34" charset="0"/>
            </a:endParaRPr>
          </a:p>
          <a:p>
            <a:pPr algn="just" fontAlgn="auto">
              <a:spcBef>
                <a:spcPts val="0"/>
              </a:spcBef>
              <a:spcAft>
                <a:spcPts val="0"/>
              </a:spcAft>
              <a:buFont typeface="Wingdings" pitchFamily="2" charset="2"/>
              <a:buChar char="q"/>
              <a:defRPr/>
            </a:pPr>
            <a:r>
              <a:rPr lang="en-GB" sz="1600" i="1" dirty="0">
                <a:solidFill>
                  <a:schemeClr val="tx2">
                    <a:lumMod val="50000"/>
                  </a:schemeClr>
                </a:solidFill>
                <a:latin typeface="Tahoma" pitchFamily="34" charset="0"/>
                <a:ea typeface="Tahoma" pitchFamily="34" charset="0"/>
                <a:cs typeface="Tahoma" pitchFamily="34" charset="0"/>
              </a:rPr>
              <a:t> </a:t>
            </a:r>
            <a:r>
              <a:rPr lang="en-US" sz="1600" dirty="0">
                <a:solidFill>
                  <a:schemeClr val="tx2">
                    <a:lumMod val="50000"/>
                  </a:schemeClr>
                </a:solidFill>
                <a:latin typeface="Tahoma" pitchFamily="34" charset="0"/>
                <a:ea typeface="Tahoma" pitchFamily="34" charset="0"/>
                <a:cs typeface="Tahoma" pitchFamily="34" charset="0"/>
              </a:rPr>
              <a:t>Any project aimed to create higher education degrees equivalent to those existing in the </a:t>
            </a:r>
            <a:r>
              <a:rPr lang="en-US" sz="1600" dirty="0" smtClean="0">
                <a:solidFill>
                  <a:schemeClr val="tx2">
                    <a:lumMod val="50000"/>
                  </a:schemeClr>
                </a:solidFill>
                <a:latin typeface="Tahoma" pitchFamily="34" charset="0"/>
                <a:ea typeface="Tahoma" pitchFamily="34" charset="0"/>
                <a:cs typeface="Tahoma" pitchFamily="34" charset="0"/>
              </a:rPr>
              <a:t>EU </a:t>
            </a:r>
            <a:r>
              <a:rPr lang="en-US" sz="1600" dirty="0">
                <a:solidFill>
                  <a:schemeClr val="tx2">
                    <a:lumMod val="50000"/>
                  </a:schemeClr>
                </a:solidFill>
                <a:latin typeface="Tahoma" pitchFamily="34" charset="0"/>
                <a:ea typeface="Tahoma" pitchFamily="34" charset="0"/>
                <a:cs typeface="Tahoma" pitchFamily="34" charset="0"/>
              </a:rPr>
              <a:t>should assure that its whole performance meets the </a:t>
            </a:r>
            <a:r>
              <a:rPr lang="en-US" sz="1600" dirty="0" smtClean="0">
                <a:solidFill>
                  <a:schemeClr val="tx2">
                    <a:lumMod val="50000"/>
                  </a:schemeClr>
                </a:solidFill>
                <a:latin typeface="Tahoma" pitchFamily="34" charset="0"/>
                <a:ea typeface="Tahoma" pitchFamily="34" charset="0"/>
                <a:cs typeface="Tahoma" pitchFamily="34" charset="0"/>
              </a:rPr>
              <a:t>EU </a:t>
            </a:r>
            <a:r>
              <a:rPr lang="en-US" sz="1600" dirty="0">
                <a:solidFill>
                  <a:schemeClr val="tx2">
                    <a:lumMod val="50000"/>
                  </a:schemeClr>
                </a:solidFill>
                <a:latin typeface="Tahoma" pitchFamily="34" charset="0"/>
                <a:ea typeface="Tahoma" pitchFamily="34" charset="0"/>
                <a:cs typeface="Tahoma" pitchFamily="34" charset="0"/>
              </a:rPr>
              <a:t>quality culture evolving </a:t>
            </a:r>
            <a:r>
              <a:rPr lang="en-US" sz="1600" dirty="0" smtClean="0">
                <a:solidFill>
                  <a:schemeClr val="tx2">
                    <a:lumMod val="50000"/>
                  </a:schemeClr>
                </a:solidFill>
                <a:latin typeface="Tahoma" pitchFamily="34" charset="0"/>
                <a:ea typeface="Tahoma" pitchFamily="34" charset="0"/>
                <a:cs typeface="Tahoma" pitchFamily="34" charset="0"/>
              </a:rPr>
              <a:t>requirements, </a:t>
            </a:r>
            <a:r>
              <a:rPr lang="en-US" sz="1600" dirty="0">
                <a:solidFill>
                  <a:schemeClr val="tx2">
                    <a:lumMod val="50000"/>
                  </a:schemeClr>
                </a:solidFill>
                <a:latin typeface="Tahoma" pitchFamily="34" charset="0"/>
                <a:ea typeface="Tahoma" pitchFamily="34" charset="0"/>
                <a:cs typeface="Tahoma" pitchFamily="34" charset="0"/>
              </a:rPr>
              <a:t>s</a:t>
            </a:r>
            <a:r>
              <a:rPr lang="en-GB" sz="1600" dirty="0" err="1">
                <a:solidFill>
                  <a:schemeClr val="tx2">
                    <a:lumMod val="50000"/>
                  </a:schemeClr>
                </a:solidFill>
                <a:latin typeface="Tahoma" pitchFamily="34" charset="0"/>
                <a:ea typeface="Tahoma" pitchFamily="34" charset="0"/>
                <a:cs typeface="Tahoma" pitchFamily="34" charset="0"/>
              </a:rPr>
              <a:t>ince</a:t>
            </a:r>
            <a:r>
              <a:rPr lang="en-GB" sz="1600" dirty="0">
                <a:solidFill>
                  <a:schemeClr val="tx2">
                    <a:lumMod val="50000"/>
                  </a:schemeClr>
                </a:solidFill>
                <a:latin typeface="Tahoma" pitchFamily="34" charset="0"/>
                <a:ea typeface="Tahoma" pitchFamily="34" charset="0"/>
                <a:cs typeface="Tahoma" pitchFamily="34" charset="0"/>
              </a:rPr>
              <a:t> </a:t>
            </a:r>
            <a:r>
              <a:rPr lang="en-US" sz="1600" dirty="0">
                <a:solidFill>
                  <a:schemeClr val="tx2">
                    <a:lumMod val="50000"/>
                  </a:schemeClr>
                </a:solidFill>
                <a:latin typeface="Tahoma" pitchFamily="34" charset="0"/>
                <a:ea typeface="Tahoma" pitchFamily="34" charset="0"/>
                <a:cs typeface="Tahoma" pitchFamily="34" charset="0"/>
              </a:rPr>
              <a:t>quality is at the heart of the construction of the EHEA</a:t>
            </a:r>
          </a:p>
          <a:p>
            <a:pPr algn="just" fontAlgn="auto">
              <a:spcBef>
                <a:spcPts val="0"/>
              </a:spcBef>
              <a:spcAft>
                <a:spcPts val="0"/>
              </a:spcAft>
              <a:buFont typeface="Wingdings" pitchFamily="2" charset="2"/>
              <a:buChar char="q"/>
              <a:defRPr/>
            </a:pPr>
            <a:r>
              <a:rPr lang="en-US" sz="1600" dirty="0">
                <a:solidFill>
                  <a:schemeClr val="tx2">
                    <a:lumMod val="50000"/>
                  </a:schemeClr>
                </a:solidFill>
                <a:latin typeface="Tahoma" pitchFamily="34" charset="0"/>
                <a:ea typeface="Tahoma" pitchFamily="34" charset="0"/>
                <a:cs typeface="Tahoma" pitchFamily="34" charset="0"/>
              </a:rPr>
              <a:t> Quality assurance should be always a balance between internal processes and external </a:t>
            </a:r>
            <a:r>
              <a:rPr lang="en-US" sz="1600" dirty="0" smtClean="0">
                <a:solidFill>
                  <a:schemeClr val="tx2">
                    <a:lumMod val="50000"/>
                  </a:schemeClr>
                </a:solidFill>
                <a:latin typeface="Tahoma" pitchFamily="34" charset="0"/>
                <a:ea typeface="Tahoma" pitchFamily="34" charset="0"/>
                <a:cs typeface="Tahoma" pitchFamily="34" charset="0"/>
              </a:rPr>
              <a:t>assessment</a:t>
            </a:r>
            <a:endParaRPr lang="en-GB" sz="1600" i="1" dirty="0">
              <a:solidFill>
                <a:schemeClr val="tx2">
                  <a:lumMod val="50000"/>
                </a:schemeClr>
              </a:solidFill>
              <a:latin typeface="Tahoma" pitchFamily="34" charset="0"/>
              <a:ea typeface="Tahoma" pitchFamily="34" charset="0"/>
              <a:cs typeface="Tahoma" pitchFamily="34" charset="0"/>
            </a:endParaRPr>
          </a:p>
        </p:txBody>
      </p:sp>
      <p:sp>
        <p:nvSpPr>
          <p:cNvPr id="7" name="6 Flecha abajo"/>
          <p:cNvSpPr/>
          <p:nvPr/>
        </p:nvSpPr>
        <p:spPr>
          <a:xfrm>
            <a:off x="6357938" y="714375"/>
            <a:ext cx="857250" cy="857250"/>
          </a:xfrm>
          <a:prstGeom prst="down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box(in)">
                                      <p:cBhvr>
                                        <p:cTn id="18" dur="500"/>
                                        <p:tgtEl>
                                          <p:spTgt spid="6">
                                            <p:txEl>
                                              <p:pRg st="2" end="2"/>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Effect transition="in" filter="box(in)">
                                      <p:cBhvr>
                                        <p:cTn id="21" dur="500"/>
                                        <p:tgtEl>
                                          <p:spTgt spid="6">
                                            <p:txEl>
                                              <p:pRg st="3" end="3"/>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6">
                                            <p:txEl>
                                              <p:pRg st="4" end="4"/>
                                            </p:txEl>
                                          </p:spTgt>
                                        </p:tgtEl>
                                        <p:attrNameLst>
                                          <p:attrName>style.visibility</p:attrName>
                                        </p:attrNameLst>
                                      </p:cBhvr>
                                      <p:to>
                                        <p:strVal val="visible"/>
                                      </p:to>
                                    </p:set>
                                    <p:animEffect transition="in" filter="box(in)">
                                      <p:cBhvr>
                                        <p:cTn id="24" dur="500"/>
                                        <p:tgtEl>
                                          <p:spTgt spid="6">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20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 calcmode="lin" valueType="num">
                                      <p:cBhvr additive="base">
                                        <p:cTn id="3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11">
                                            <p:txEl>
                                              <p:pRg st="2" end="2"/>
                                            </p:txEl>
                                          </p:spTgt>
                                        </p:tgtEl>
                                        <p:attrNameLst>
                                          <p:attrName>style.visibility</p:attrName>
                                        </p:attrNameLst>
                                      </p:cBhvr>
                                      <p:to>
                                        <p:strVal val="visible"/>
                                      </p:to>
                                    </p:set>
                                    <p:animEffect transition="in" filter="box(in)">
                                      <p:cBhvr>
                                        <p:cTn id="40" dur="500"/>
                                        <p:tgtEl>
                                          <p:spTgt spid="11">
                                            <p:txEl>
                                              <p:pRg st="2" end="2"/>
                                            </p:txEl>
                                          </p:spTgt>
                                        </p:tgtEl>
                                      </p:cBhvr>
                                    </p:animEffect>
                                  </p:childTnLst>
                                </p:cTn>
                              </p:par>
                              <p:par>
                                <p:cTn id="41" presetID="4" presetClass="entr" presetSubtype="16" fill="hold" nodeType="withEffect">
                                  <p:stCondLst>
                                    <p:cond delay="0"/>
                                  </p:stCondLst>
                                  <p:childTnLst>
                                    <p:set>
                                      <p:cBhvr>
                                        <p:cTn id="42" dur="1" fill="hold">
                                          <p:stCondLst>
                                            <p:cond delay="0"/>
                                          </p:stCondLst>
                                        </p:cTn>
                                        <p:tgtEl>
                                          <p:spTgt spid="11">
                                            <p:txEl>
                                              <p:pRg st="3" end="3"/>
                                            </p:txEl>
                                          </p:spTgt>
                                        </p:tgtEl>
                                        <p:attrNameLst>
                                          <p:attrName>style.visibility</p:attrName>
                                        </p:attrNameLst>
                                      </p:cBhvr>
                                      <p:to>
                                        <p:strVal val="visible"/>
                                      </p:to>
                                    </p:set>
                                    <p:animEffect transition="in" filter="box(in)">
                                      <p:cBhvr>
                                        <p:cTn id="43" dur="500"/>
                                        <p:tgtEl>
                                          <p:spTgt spid="11">
                                            <p:txEl>
                                              <p:pRg st="3" end="3"/>
                                            </p:txEl>
                                          </p:spTgt>
                                        </p:tgtEl>
                                      </p:cBhvr>
                                    </p:animEffect>
                                  </p:childTnLst>
                                </p:cTn>
                              </p:par>
                              <p:par>
                                <p:cTn id="44" presetID="4" presetClass="entr" presetSubtype="16" fill="hold" nodeType="withEffect">
                                  <p:stCondLst>
                                    <p:cond delay="0"/>
                                  </p:stCondLst>
                                  <p:childTnLst>
                                    <p:set>
                                      <p:cBhvr>
                                        <p:cTn id="45" dur="1" fill="hold">
                                          <p:stCondLst>
                                            <p:cond delay="0"/>
                                          </p:stCondLst>
                                        </p:cTn>
                                        <p:tgtEl>
                                          <p:spTgt spid="11">
                                            <p:txEl>
                                              <p:pRg st="4" end="4"/>
                                            </p:txEl>
                                          </p:spTgt>
                                        </p:tgtEl>
                                        <p:attrNameLst>
                                          <p:attrName>style.visibility</p:attrName>
                                        </p:attrNameLst>
                                      </p:cBhvr>
                                      <p:to>
                                        <p:strVal val="visible"/>
                                      </p:to>
                                    </p:set>
                                    <p:animEffect transition="in" filter="box(in)">
                                      <p:cBhvr>
                                        <p:cTn id="46"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renci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ncurre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Concourse</Template>
  <TotalTime>50</TotalTime>
  <Words>1037</Words>
  <Application>Microsoft Office PowerPoint</Application>
  <PresentationFormat>Presentación en pantalla (4:3)</PresentationFormat>
  <Paragraphs>95</Paragraphs>
  <Slides>13</Slides>
  <Notes>0</Notes>
  <HiddenSlides>0</HiddenSlides>
  <MMClips>0</MMClips>
  <ScaleCrop>false</ScaleCrop>
  <HeadingPairs>
    <vt:vector size="4" baseType="variant">
      <vt:variant>
        <vt:lpstr>Tema</vt:lpstr>
      </vt:variant>
      <vt:variant>
        <vt:i4>3</vt:i4>
      </vt:variant>
      <vt:variant>
        <vt:lpstr>Títulos de diapositiva</vt:lpstr>
      </vt:variant>
      <vt:variant>
        <vt:i4>13</vt:i4>
      </vt:variant>
    </vt:vector>
  </HeadingPairs>
  <TitlesOfParts>
    <vt:vector size="16" baseType="lpstr">
      <vt:lpstr>Concurrencia</vt:lpstr>
      <vt:lpstr>1_Diseño personalizado</vt:lpstr>
      <vt:lpstr>Diseño personalizado</vt:lpstr>
      <vt:lpstr>RETHINK - Reform of Education Thru International Knowledge exchange </vt:lpstr>
      <vt:lpstr>What is quality?</vt:lpstr>
      <vt:lpstr>The evolution of quality assessment at the EU universities</vt:lpstr>
      <vt:lpstr>The evolution of quality assessment at the EU universities</vt:lpstr>
      <vt:lpstr>The new Quality Assurance System</vt:lpstr>
      <vt:lpstr>The formation of a «culture of quality»</vt:lpstr>
      <vt:lpstr>The formation of a «culture of quality»</vt:lpstr>
      <vt:lpstr>Threats and risks</vt:lpstr>
      <vt:lpstr>Related assumptions and risks</vt:lpstr>
      <vt:lpstr>OBJECTIVE</vt:lpstr>
      <vt:lpstr>HOW TO ASSURE THAT A QUALITY ASSESSMENT ACCORDING TO THE EU STANDARDS IS IMPLEMENTED IN ALL THE PARTNER INSTITUTIONS?</vt:lpstr>
      <vt:lpstr>HOW TO ASSURE THAT A QUALITY ASSESSMENT ACCORDING TO THE EU STANDARDS IS IMPLEMENTED IN ALL THE PARTNER INSTITUTIONS?</vt:lpstr>
      <vt:lpstr>HOW TO ASSURE THAT A QUALITY ASSESSMENT ACCORDING TO THE EU STANDARDS IS IMPLEMENTED IN ALL THE PARTNER INSTITUTIONS?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RETHINK - Reform of Education THru INternational Knowledge exchange</dc:title>
  <dc:creator>Ana</dc:creator>
  <cp:lastModifiedBy>Toshiba</cp:lastModifiedBy>
  <cp:revision>42</cp:revision>
  <dcterms:created xsi:type="dcterms:W3CDTF">2014-02-25T16:34:21Z</dcterms:created>
  <dcterms:modified xsi:type="dcterms:W3CDTF">2014-05-20T08:29:17Z</dcterms:modified>
</cp:coreProperties>
</file>